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0" r:id="rId4"/>
  </p:sldMasterIdLst>
  <p:notesMasterIdLst>
    <p:notesMasterId r:id="rId21"/>
  </p:notesMasterIdLst>
  <p:sldIdLst>
    <p:sldId id="256" r:id="rId5"/>
    <p:sldId id="257" r:id="rId6"/>
    <p:sldId id="258" r:id="rId7"/>
    <p:sldId id="259" r:id="rId8"/>
    <p:sldId id="261" r:id="rId9"/>
    <p:sldId id="262" r:id="rId10"/>
    <p:sldId id="270" r:id="rId11"/>
    <p:sldId id="264" r:id="rId12"/>
    <p:sldId id="263" r:id="rId13"/>
    <p:sldId id="265" r:id="rId14"/>
    <p:sldId id="271" r:id="rId15"/>
    <p:sldId id="272" r:id="rId16"/>
    <p:sldId id="273" r:id="rId17"/>
    <p:sldId id="274" r:id="rId18"/>
    <p:sldId id="260" r:id="rId19"/>
    <p:sldId id="266"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84069" autoAdjust="0"/>
  </p:normalViewPr>
  <p:slideViewPr>
    <p:cSldViewPr snapToGrid="0">
      <p:cViewPr varScale="1">
        <p:scale>
          <a:sx n="74" d="100"/>
          <a:sy n="74" d="100"/>
        </p:scale>
        <p:origin x="78"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74A220-A5CA-4C19-8E7A-0DC2F51A5906}"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78C3767D-D841-450B-969F-D168B1FFAA0E}">
      <dgm:prSet phldrT="[Text]" custT="1"/>
      <dgm:spPr/>
      <dgm:t>
        <a:bodyPr/>
        <a:lstStyle/>
        <a:p>
          <a:pPr algn="ctr"/>
          <a:r>
            <a:rPr lang="en-US" sz="2000" dirty="0">
              <a:solidFill>
                <a:schemeClr val="accent3">
                  <a:lumMod val="50000"/>
                </a:schemeClr>
              </a:solidFill>
            </a:rPr>
            <a:t>Medical &amp; Prescription</a:t>
          </a:r>
        </a:p>
      </dgm:t>
    </dgm:pt>
    <dgm:pt modelId="{7902F7E7-ABC8-4FF0-AED6-53B8A6C2A2B1}" type="parTrans" cxnId="{2B001A8A-8FAA-4807-A67C-C24D129D03FC}">
      <dgm:prSet/>
      <dgm:spPr/>
      <dgm:t>
        <a:bodyPr/>
        <a:lstStyle/>
        <a:p>
          <a:endParaRPr lang="en-US"/>
        </a:p>
      </dgm:t>
    </dgm:pt>
    <dgm:pt modelId="{0834D25B-434A-49FB-B454-EDA117A0F6E7}" type="sibTrans" cxnId="{2B001A8A-8FAA-4807-A67C-C24D129D03FC}">
      <dgm:prSet/>
      <dgm:spPr/>
      <dgm:t>
        <a:bodyPr/>
        <a:lstStyle/>
        <a:p>
          <a:endParaRPr lang="en-US"/>
        </a:p>
      </dgm:t>
    </dgm:pt>
    <dgm:pt modelId="{3D0B84CF-953A-4584-835C-5A1C38E5044F}">
      <dgm:prSet phldrT="[Text]" custT="1"/>
      <dgm:spPr/>
      <dgm:t>
        <a:bodyPr/>
        <a:lstStyle/>
        <a:p>
          <a:pPr algn="ctr"/>
          <a:r>
            <a:rPr lang="en-US" sz="2000" dirty="0">
              <a:solidFill>
                <a:schemeClr val="accent3">
                  <a:lumMod val="50000"/>
                </a:schemeClr>
              </a:solidFill>
            </a:rPr>
            <a:t>Dental &amp; Vision</a:t>
          </a:r>
        </a:p>
      </dgm:t>
    </dgm:pt>
    <dgm:pt modelId="{C01AF664-7F3F-44F8-A806-76B5AA21E39C}" type="parTrans" cxnId="{E3A08F2E-5DDC-4BA1-A451-2A76B59AD508}">
      <dgm:prSet/>
      <dgm:spPr/>
      <dgm:t>
        <a:bodyPr/>
        <a:lstStyle/>
        <a:p>
          <a:endParaRPr lang="en-US"/>
        </a:p>
      </dgm:t>
    </dgm:pt>
    <dgm:pt modelId="{D595312E-F9CB-4165-AF79-53D8EE21028B}" type="sibTrans" cxnId="{E3A08F2E-5DDC-4BA1-A451-2A76B59AD508}">
      <dgm:prSet/>
      <dgm:spPr/>
      <dgm:t>
        <a:bodyPr/>
        <a:lstStyle/>
        <a:p>
          <a:endParaRPr lang="en-US"/>
        </a:p>
      </dgm:t>
    </dgm:pt>
    <dgm:pt modelId="{502C478C-8C11-4808-B302-0AE70717C7D2}">
      <dgm:prSet phldrT="[Text]" custT="1"/>
      <dgm:spPr/>
      <dgm:t>
        <a:bodyPr/>
        <a:lstStyle/>
        <a:p>
          <a:pPr algn="ctr"/>
          <a:r>
            <a:rPr lang="en-US" sz="2000" dirty="0">
              <a:solidFill>
                <a:schemeClr val="accent3">
                  <a:lumMod val="50000"/>
                </a:schemeClr>
              </a:solidFill>
            </a:rPr>
            <a:t>Disability and Life</a:t>
          </a:r>
        </a:p>
      </dgm:t>
    </dgm:pt>
    <dgm:pt modelId="{F3EBFA96-226C-4F23-A607-3FFEB58F321D}" type="parTrans" cxnId="{55291F76-207E-4CF8-B1B1-22814FAB1F8F}">
      <dgm:prSet/>
      <dgm:spPr/>
      <dgm:t>
        <a:bodyPr/>
        <a:lstStyle/>
        <a:p>
          <a:endParaRPr lang="en-US"/>
        </a:p>
      </dgm:t>
    </dgm:pt>
    <dgm:pt modelId="{9FDBE0F7-3169-45AE-A40E-CD77DE9BC68C}" type="sibTrans" cxnId="{55291F76-207E-4CF8-B1B1-22814FAB1F8F}">
      <dgm:prSet/>
      <dgm:spPr/>
      <dgm:t>
        <a:bodyPr/>
        <a:lstStyle/>
        <a:p>
          <a:endParaRPr lang="en-US"/>
        </a:p>
      </dgm:t>
    </dgm:pt>
    <dgm:pt modelId="{517F60BE-AA80-4AE0-9EE7-5192EC6C13B2}">
      <dgm:prSet phldrT="[Text]" custT="1"/>
      <dgm:spPr/>
      <dgm:t>
        <a:bodyPr/>
        <a:lstStyle/>
        <a:p>
          <a:pPr algn="ctr"/>
          <a:r>
            <a:rPr lang="en-US" sz="2000" dirty="0">
              <a:solidFill>
                <a:schemeClr val="accent3">
                  <a:lumMod val="50000"/>
                </a:schemeClr>
              </a:solidFill>
            </a:rPr>
            <a:t>Cancer, Critical Illness, </a:t>
          </a:r>
          <a:br>
            <a:rPr lang="en-US" sz="2000" dirty="0">
              <a:solidFill>
                <a:schemeClr val="accent3">
                  <a:lumMod val="50000"/>
                </a:schemeClr>
              </a:solidFill>
            </a:rPr>
          </a:br>
          <a:r>
            <a:rPr lang="en-US" sz="2000" dirty="0">
              <a:solidFill>
                <a:schemeClr val="accent3">
                  <a:lumMod val="50000"/>
                </a:schemeClr>
              </a:solidFill>
            </a:rPr>
            <a:t>Hospital &amp; Accident</a:t>
          </a:r>
        </a:p>
      </dgm:t>
    </dgm:pt>
    <dgm:pt modelId="{55BB217B-C444-41E0-842A-6723CEB133AF}" type="parTrans" cxnId="{411A69CA-0AC8-4AAE-8C55-1E8473D9889F}">
      <dgm:prSet/>
      <dgm:spPr/>
      <dgm:t>
        <a:bodyPr/>
        <a:lstStyle/>
        <a:p>
          <a:endParaRPr lang="en-US"/>
        </a:p>
      </dgm:t>
    </dgm:pt>
    <dgm:pt modelId="{4D520018-E33B-4754-9EAF-FD86F549455B}" type="sibTrans" cxnId="{411A69CA-0AC8-4AAE-8C55-1E8473D9889F}">
      <dgm:prSet/>
      <dgm:spPr/>
      <dgm:t>
        <a:bodyPr/>
        <a:lstStyle/>
        <a:p>
          <a:endParaRPr lang="en-US"/>
        </a:p>
      </dgm:t>
    </dgm:pt>
    <dgm:pt modelId="{00D65DB5-8A87-4B26-9947-A2AD811FC73D}">
      <dgm:prSet phldrT="[Text]" custT="1"/>
      <dgm:spPr/>
      <dgm:t>
        <a:bodyPr/>
        <a:lstStyle/>
        <a:p>
          <a:pPr algn="ctr"/>
          <a:r>
            <a:rPr lang="en-US" sz="2000" dirty="0">
              <a:solidFill>
                <a:schemeClr val="accent3">
                  <a:lumMod val="50000"/>
                </a:schemeClr>
              </a:solidFill>
            </a:rPr>
            <a:t>Life Insurance</a:t>
          </a:r>
        </a:p>
      </dgm:t>
    </dgm:pt>
    <dgm:pt modelId="{2E2C0DB4-3625-45DC-A315-C16339236E62}" type="parTrans" cxnId="{EAE69D39-B90F-40DE-BFF8-321BD454A3A0}">
      <dgm:prSet/>
      <dgm:spPr/>
      <dgm:t>
        <a:bodyPr/>
        <a:lstStyle/>
        <a:p>
          <a:endParaRPr lang="en-US"/>
        </a:p>
      </dgm:t>
    </dgm:pt>
    <dgm:pt modelId="{21AF56D9-0443-45AA-BF98-DB5CBC7AC23F}" type="sibTrans" cxnId="{EAE69D39-B90F-40DE-BFF8-321BD454A3A0}">
      <dgm:prSet/>
      <dgm:spPr/>
      <dgm:t>
        <a:bodyPr/>
        <a:lstStyle/>
        <a:p>
          <a:endParaRPr lang="en-US"/>
        </a:p>
      </dgm:t>
    </dgm:pt>
    <dgm:pt modelId="{893BDBC2-A9B0-4AF4-AEA7-AD261788F672}">
      <dgm:prSet custT="1"/>
      <dgm:spPr/>
      <dgm:t>
        <a:bodyPr/>
        <a:lstStyle/>
        <a:p>
          <a:pPr algn="ctr"/>
          <a:r>
            <a:rPr lang="en-US" sz="2000" dirty="0">
              <a:solidFill>
                <a:schemeClr val="accent3">
                  <a:lumMod val="50000"/>
                </a:schemeClr>
              </a:solidFill>
            </a:rPr>
            <a:t>Legal &amp; ID Theft Protection</a:t>
          </a:r>
        </a:p>
      </dgm:t>
    </dgm:pt>
    <dgm:pt modelId="{9D83AC42-0240-4192-BA9E-05DA00904B68}" type="parTrans" cxnId="{73F9D264-3FAD-4E92-9772-AEF5E6F8B9B5}">
      <dgm:prSet/>
      <dgm:spPr/>
      <dgm:t>
        <a:bodyPr/>
        <a:lstStyle/>
        <a:p>
          <a:endParaRPr lang="en-US"/>
        </a:p>
      </dgm:t>
    </dgm:pt>
    <dgm:pt modelId="{4E32618F-E7D9-4F98-9E30-F77F4B1B7B45}" type="sibTrans" cxnId="{73F9D264-3FAD-4E92-9772-AEF5E6F8B9B5}">
      <dgm:prSet/>
      <dgm:spPr/>
      <dgm:t>
        <a:bodyPr/>
        <a:lstStyle/>
        <a:p>
          <a:endParaRPr lang="en-US"/>
        </a:p>
      </dgm:t>
    </dgm:pt>
    <dgm:pt modelId="{BAE7783F-7C7A-4835-92BB-8442BFDCD9F7}" type="pres">
      <dgm:prSet presAssocID="{4074A220-A5CA-4C19-8E7A-0DC2F51A5906}" presName="Name0" presStyleCnt="0">
        <dgm:presLayoutVars>
          <dgm:dir/>
          <dgm:animLvl val="lvl"/>
          <dgm:resizeHandles/>
        </dgm:presLayoutVars>
      </dgm:prSet>
      <dgm:spPr/>
    </dgm:pt>
    <dgm:pt modelId="{69EAD5E3-FD45-4CF3-92D4-EB026D55422E}" type="pres">
      <dgm:prSet presAssocID="{78C3767D-D841-450B-969F-D168B1FFAA0E}" presName="linNode" presStyleCnt="0"/>
      <dgm:spPr/>
    </dgm:pt>
    <dgm:pt modelId="{95BAD1E5-D269-432B-B638-548F7E6160D2}" type="pres">
      <dgm:prSet presAssocID="{78C3767D-D841-450B-969F-D168B1FFAA0E}" presName="parentShp" presStyleLbl="node1" presStyleIdx="0" presStyleCnt="6">
        <dgm:presLayoutVars>
          <dgm:bulletEnabled val="1"/>
        </dgm:presLayoutVars>
      </dgm:prSet>
      <dgm:spPr/>
    </dgm:pt>
    <dgm:pt modelId="{D71A96DF-18B9-432E-AAC8-DE7951ED734C}" type="pres">
      <dgm:prSet presAssocID="{78C3767D-D841-450B-969F-D168B1FFAA0E}" presName="childShp" presStyleLbl="bgAccFollowNode1" presStyleIdx="0" presStyleCnt="6">
        <dgm:presLayoutVars>
          <dgm:bulletEnabled val="1"/>
        </dgm:presLayoutVars>
      </dgm:prSet>
      <dgm:spPr/>
    </dgm:pt>
    <dgm:pt modelId="{A879DE8F-8C3C-4E11-BAF2-FC507C17C79B}" type="pres">
      <dgm:prSet presAssocID="{0834D25B-434A-49FB-B454-EDA117A0F6E7}" presName="spacing" presStyleCnt="0"/>
      <dgm:spPr/>
    </dgm:pt>
    <dgm:pt modelId="{A129941F-AD0C-4053-B19C-394C32C66FCD}" type="pres">
      <dgm:prSet presAssocID="{3D0B84CF-953A-4584-835C-5A1C38E5044F}" presName="linNode" presStyleCnt="0"/>
      <dgm:spPr/>
    </dgm:pt>
    <dgm:pt modelId="{1DA23DBA-02A5-4EA5-867B-68B6C0393F85}" type="pres">
      <dgm:prSet presAssocID="{3D0B84CF-953A-4584-835C-5A1C38E5044F}" presName="parentShp" presStyleLbl="node1" presStyleIdx="1" presStyleCnt="6">
        <dgm:presLayoutVars>
          <dgm:bulletEnabled val="1"/>
        </dgm:presLayoutVars>
      </dgm:prSet>
      <dgm:spPr/>
    </dgm:pt>
    <dgm:pt modelId="{B6E91244-959D-42A0-BC74-61500A528378}" type="pres">
      <dgm:prSet presAssocID="{3D0B84CF-953A-4584-835C-5A1C38E5044F}" presName="childShp" presStyleLbl="bgAccFollowNode1" presStyleIdx="1" presStyleCnt="6">
        <dgm:presLayoutVars>
          <dgm:bulletEnabled val="1"/>
        </dgm:presLayoutVars>
      </dgm:prSet>
      <dgm:spPr/>
    </dgm:pt>
    <dgm:pt modelId="{C4A937CA-3A19-419B-86BD-9177B300912C}" type="pres">
      <dgm:prSet presAssocID="{D595312E-F9CB-4165-AF79-53D8EE21028B}" presName="spacing" presStyleCnt="0"/>
      <dgm:spPr/>
    </dgm:pt>
    <dgm:pt modelId="{C0D75A9D-2238-4671-BBB9-B6C51D32F47E}" type="pres">
      <dgm:prSet presAssocID="{502C478C-8C11-4808-B302-0AE70717C7D2}" presName="linNode" presStyleCnt="0"/>
      <dgm:spPr/>
    </dgm:pt>
    <dgm:pt modelId="{E61E744C-EE7D-4F75-89AA-97718453A61A}" type="pres">
      <dgm:prSet presAssocID="{502C478C-8C11-4808-B302-0AE70717C7D2}" presName="parentShp" presStyleLbl="node1" presStyleIdx="2" presStyleCnt="6">
        <dgm:presLayoutVars>
          <dgm:bulletEnabled val="1"/>
        </dgm:presLayoutVars>
      </dgm:prSet>
      <dgm:spPr/>
    </dgm:pt>
    <dgm:pt modelId="{E63CA42D-9B66-4862-B69F-EF36200A374D}" type="pres">
      <dgm:prSet presAssocID="{502C478C-8C11-4808-B302-0AE70717C7D2}" presName="childShp" presStyleLbl="bgAccFollowNode1" presStyleIdx="2" presStyleCnt="6">
        <dgm:presLayoutVars>
          <dgm:bulletEnabled val="1"/>
        </dgm:presLayoutVars>
      </dgm:prSet>
      <dgm:spPr/>
    </dgm:pt>
    <dgm:pt modelId="{43283DD9-D524-4EE0-ABA2-18CE8A24F5C1}" type="pres">
      <dgm:prSet presAssocID="{9FDBE0F7-3169-45AE-A40E-CD77DE9BC68C}" presName="spacing" presStyleCnt="0"/>
      <dgm:spPr/>
    </dgm:pt>
    <dgm:pt modelId="{8A8D14DC-3B62-4E54-8077-03E7BA9FF77B}" type="pres">
      <dgm:prSet presAssocID="{517F60BE-AA80-4AE0-9EE7-5192EC6C13B2}" presName="linNode" presStyleCnt="0"/>
      <dgm:spPr/>
    </dgm:pt>
    <dgm:pt modelId="{0F4A187C-C9ED-444B-82B7-A83F1A9629B7}" type="pres">
      <dgm:prSet presAssocID="{517F60BE-AA80-4AE0-9EE7-5192EC6C13B2}" presName="parentShp" presStyleLbl="node1" presStyleIdx="3" presStyleCnt="6">
        <dgm:presLayoutVars>
          <dgm:bulletEnabled val="1"/>
        </dgm:presLayoutVars>
      </dgm:prSet>
      <dgm:spPr/>
    </dgm:pt>
    <dgm:pt modelId="{64E2B5CE-07E8-47FF-9B83-63B1247044A1}" type="pres">
      <dgm:prSet presAssocID="{517F60BE-AA80-4AE0-9EE7-5192EC6C13B2}" presName="childShp" presStyleLbl="bgAccFollowNode1" presStyleIdx="3" presStyleCnt="6">
        <dgm:presLayoutVars>
          <dgm:bulletEnabled val="1"/>
        </dgm:presLayoutVars>
      </dgm:prSet>
      <dgm:spPr/>
    </dgm:pt>
    <dgm:pt modelId="{5B822DEF-D5A1-422D-8BE5-DCD7EAF2BB05}" type="pres">
      <dgm:prSet presAssocID="{4D520018-E33B-4754-9EAF-FD86F549455B}" presName="spacing" presStyleCnt="0"/>
      <dgm:spPr/>
    </dgm:pt>
    <dgm:pt modelId="{430BB069-66BD-431C-9128-0F2386A805D8}" type="pres">
      <dgm:prSet presAssocID="{00D65DB5-8A87-4B26-9947-A2AD811FC73D}" presName="linNode" presStyleCnt="0"/>
      <dgm:spPr/>
    </dgm:pt>
    <dgm:pt modelId="{407659A2-2EFC-4B36-9554-E7B09E8657CC}" type="pres">
      <dgm:prSet presAssocID="{00D65DB5-8A87-4B26-9947-A2AD811FC73D}" presName="parentShp" presStyleLbl="node1" presStyleIdx="4" presStyleCnt="6">
        <dgm:presLayoutVars>
          <dgm:bulletEnabled val="1"/>
        </dgm:presLayoutVars>
      </dgm:prSet>
      <dgm:spPr/>
    </dgm:pt>
    <dgm:pt modelId="{624F9851-460A-45D7-95C9-ABF9A6EC8224}" type="pres">
      <dgm:prSet presAssocID="{00D65DB5-8A87-4B26-9947-A2AD811FC73D}" presName="childShp" presStyleLbl="bgAccFollowNode1" presStyleIdx="4" presStyleCnt="6">
        <dgm:presLayoutVars>
          <dgm:bulletEnabled val="1"/>
        </dgm:presLayoutVars>
      </dgm:prSet>
      <dgm:spPr/>
    </dgm:pt>
    <dgm:pt modelId="{71628456-DDCE-4DE8-BB86-715C85078587}" type="pres">
      <dgm:prSet presAssocID="{21AF56D9-0443-45AA-BF98-DB5CBC7AC23F}" presName="spacing" presStyleCnt="0"/>
      <dgm:spPr/>
    </dgm:pt>
    <dgm:pt modelId="{797799A7-420F-4DC3-A36A-FC7716A2F358}" type="pres">
      <dgm:prSet presAssocID="{893BDBC2-A9B0-4AF4-AEA7-AD261788F672}" presName="linNode" presStyleCnt="0"/>
      <dgm:spPr/>
    </dgm:pt>
    <dgm:pt modelId="{259B28FB-8EFA-44FF-8555-103CD3CD5525}" type="pres">
      <dgm:prSet presAssocID="{893BDBC2-A9B0-4AF4-AEA7-AD261788F672}" presName="parentShp" presStyleLbl="node1" presStyleIdx="5" presStyleCnt="6">
        <dgm:presLayoutVars>
          <dgm:bulletEnabled val="1"/>
        </dgm:presLayoutVars>
      </dgm:prSet>
      <dgm:spPr/>
    </dgm:pt>
    <dgm:pt modelId="{F170A9FE-9E31-461E-B624-8D556B358A0D}" type="pres">
      <dgm:prSet presAssocID="{893BDBC2-A9B0-4AF4-AEA7-AD261788F672}" presName="childShp" presStyleLbl="bgAccFollowNode1" presStyleIdx="5" presStyleCnt="6">
        <dgm:presLayoutVars>
          <dgm:bulletEnabled val="1"/>
        </dgm:presLayoutVars>
      </dgm:prSet>
      <dgm:spPr/>
    </dgm:pt>
  </dgm:ptLst>
  <dgm:cxnLst>
    <dgm:cxn modelId="{E3A08F2E-5DDC-4BA1-A451-2A76B59AD508}" srcId="{4074A220-A5CA-4C19-8E7A-0DC2F51A5906}" destId="{3D0B84CF-953A-4584-835C-5A1C38E5044F}" srcOrd="1" destOrd="0" parTransId="{C01AF664-7F3F-44F8-A806-76B5AA21E39C}" sibTransId="{D595312E-F9CB-4165-AF79-53D8EE21028B}"/>
    <dgm:cxn modelId="{EAE69D39-B90F-40DE-BFF8-321BD454A3A0}" srcId="{4074A220-A5CA-4C19-8E7A-0DC2F51A5906}" destId="{00D65DB5-8A87-4B26-9947-A2AD811FC73D}" srcOrd="4" destOrd="0" parTransId="{2E2C0DB4-3625-45DC-A315-C16339236E62}" sibTransId="{21AF56D9-0443-45AA-BF98-DB5CBC7AC23F}"/>
    <dgm:cxn modelId="{1EA9F639-94AF-43AC-BE67-909C17B7EA2D}" type="presOf" srcId="{00D65DB5-8A87-4B26-9947-A2AD811FC73D}" destId="{407659A2-2EFC-4B36-9554-E7B09E8657CC}" srcOrd="0" destOrd="0" presId="urn:microsoft.com/office/officeart/2005/8/layout/vList6"/>
    <dgm:cxn modelId="{73F9D264-3FAD-4E92-9772-AEF5E6F8B9B5}" srcId="{4074A220-A5CA-4C19-8E7A-0DC2F51A5906}" destId="{893BDBC2-A9B0-4AF4-AEA7-AD261788F672}" srcOrd="5" destOrd="0" parTransId="{9D83AC42-0240-4192-BA9E-05DA00904B68}" sibTransId="{4E32618F-E7D9-4F98-9E30-F77F4B1B7B45}"/>
    <dgm:cxn modelId="{98A16C6F-4218-41F7-80AD-69228F5F8800}" type="presOf" srcId="{4074A220-A5CA-4C19-8E7A-0DC2F51A5906}" destId="{BAE7783F-7C7A-4835-92BB-8442BFDCD9F7}" srcOrd="0" destOrd="0" presId="urn:microsoft.com/office/officeart/2005/8/layout/vList6"/>
    <dgm:cxn modelId="{55291F76-207E-4CF8-B1B1-22814FAB1F8F}" srcId="{4074A220-A5CA-4C19-8E7A-0DC2F51A5906}" destId="{502C478C-8C11-4808-B302-0AE70717C7D2}" srcOrd="2" destOrd="0" parTransId="{F3EBFA96-226C-4F23-A607-3FFEB58F321D}" sibTransId="{9FDBE0F7-3169-45AE-A40E-CD77DE9BC68C}"/>
    <dgm:cxn modelId="{2B001A8A-8FAA-4807-A67C-C24D129D03FC}" srcId="{4074A220-A5CA-4C19-8E7A-0DC2F51A5906}" destId="{78C3767D-D841-450B-969F-D168B1FFAA0E}" srcOrd="0" destOrd="0" parTransId="{7902F7E7-ABC8-4FF0-AED6-53B8A6C2A2B1}" sibTransId="{0834D25B-434A-49FB-B454-EDA117A0F6E7}"/>
    <dgm:cxn modelId="{0197F48C-CF32-44FA-BC49-9DF51EA3BDA5}" type="presOf" srcId="{517F60BE-AA80-4AE0-9EE7-5192EC6C13B2}" destId="{0F4A187C-C9ED-444B-82B7-A83F1A9629B7}" srcOrd="0" destOrd="0" presId="urn:microsoft.com/office/officeart/2005/8/layout/vList6"/>
    <dgm:cxn modelId="{A086E78D-DD7E-4A27-B7C6-1D9AFA1EB8CC}" type="presOf" srcId="{502C478C-8C11-4808-B302-0AE70717C7D2}" destId="{E61E744C-EE7D-4F75-89AA-97718453A61A}" srcOrd="0" destOrd="0" presId="urn:microsoft.com/office/officeart/2005/8/layout/vList6"/>
    <dgm:cxn modelId="{3FC71E95-75C2-464F-B67E-12B08D8DE470}" type="presOf" srcId="{3D0B84CF-953A-4584-835C-5A1C38E5044F}" destId="{1DA23DBA-02A5-4EA5-867B-68B6C0393F85}" srcOrd="0" destOrd="0" presId="urn:microsoft.com/office/officeart/2005/8/layout/vList6"/>
    <dgm:cxn modelId="{411A69CA-0AC8-4AAE-8C55-1E8473D9889F}" srcId="{4074A220-A5CA-4C19-8E7A-0DC2F51A5906}" destId="{517F60BE-AA80-4AE0-9EE7-5192EC6C13B2}" srcOrd="3" destOrd="0" parTransId="{55BB217B-C444-41E0-842A-6723CEB133AF}" sibTransId="{4D520018-E33B-4754-9EAF-FD86F549455B}"/>
    <dgm:cxn modelId="{7D0C4EDB-529C-4FF9-B448-F6E82AB8D83E}" type="presOf" srcId="{78C3767D-D841-450B-969F-D168B1FFAA0E}" destId="{95BAD1E5-D269-432B-B638-548F7E6160D2}" srcOrd="0" destOrd="0" presId="urn:microsoft.com/office/officeart/2005/8/layout/vList6"/>
    <dgm:cxn modelId="{5A7E8DE9-A39C-41C8-A04F-E36BC965C494}" type="presOf" srcId="{893BDBC2-A9B0-4AF4-AEA7-AD261788F672}" destId="{259B28FB-8EFA-44FF-8555-103CD3CD5525}" srcOrd="0" destOrd="0" presId="urn:microsoft.com/office/officeart/2005/8/layout/vList6"/>
    <dgm:cxn modelId="{6ED4130F-18FE-4162-A976-94D16DB6A176}" type="presParOf" srcId="{BAE7783F-7C7A-4835-92BB-8442BFDCD9F7}" destId="{69EAD5E3-FD45-4CF3-92D4-EB026D55422E}" srcOrd="0" destOrd="0" presId="urn:microsoft.com/office/officeart/2005/8/layout/vList6"/>
    <dgm:cxn modelId="{ECB50AB2-533C-496A-B77A-3CF0E990F83F}" type="presParOf" srcId="{69EAD5E3-FD45-4CF3-92D4-EB026D55422E}" destId="{95BAD1E5-D269-432B-B638-548F7E6160D2}" srcOrd="0" destOrd="0" presId="urn:microsoft.com/office/officeart/2005/8/layout/vList6"/>
    <dgm:cxn modelId="{844BB9BD-8AA7-451F-AFC2-21F7071EDCBA}" type="presParOf" srcId="{69EAD5E3-FD45-4CF3-92D4-EB026D55422E}" destId="{D71A96DF-18B9-432E-AAC8-DE7951ED734C}" srcOrd="1" destOrd="0" presId="urn:microsoft.com/office/officeart/2005/8/layout/vList6"/>
    <dgm:cxn modelId="{A0D2AD18-1208-4B53-B44C-F3BDE72200C4}" type="presParOf" srcId="{BAE7783F-7C7A-4835-92BB-8442BFDCD9F7}" destId="{A879DE8F-8C3C-4E11-BAF2-FC507C17C79B}" srcOrd="1" destOrd="0" presId="urn:microsoft.com/office/officeart/2005/8/layout/vList6"/>
    <dgm:cxn modelId="{5FCC32B1-1E76-44F2-BF75-AF7B7A6A2B0B}" type="presParOf" srcId="{BAE7783F-7C7A-4835-92BB-8442BFDCD9F7}" destId="{A129941F-AD0C-4053-B19C-394C32C66FCD}" srcOrd="2" destOrd="0" presId="urn:microsoft.com/office/officeart/2005/8/layout/vList6"/>
    <dgm:cxn modelId="{8C340F4C-01F3-4C4C-AE16-795F0B42B43E}" type="presParOf" srcId="{A129941F-AD0C-4053-B19C-394C32C66FCD}" destId="{1DA23DBA-02A5-4EA5-867B-68B6C0393F85}" srcOrd="0" destOrd="0" presId="urn:microsoft.com/office/officeart/2005/8/layout/vList6"/>
    <dgm:cxn modelId="{4C8080EF-EC94-459A-909E-BC30C50D143C}" type="presParOf" srcId="{A129941F-AD0C-4053-B19C-394C32C66FCD}" destId="{B6E91244-959D-42A0-BC74-61500A528378}" srcOrd="1" destOrd="0" presId="urn:microsoft.com/office/officeart/2005/8/layout/vList6"/>
    <dgm:cxn modelId="{91B706DB-A73D-4181-AA6C-A8E55B4E7A50}" type="presParOf" srcId="{BAE7783F-7C7A-4835-92BB-8442BFDCD9F7}" destId="{C4A937CA-3A19-419B-86BD-9177B300912C}" srcOrd="3" destOrd="0" presId="urn:microsoft.com/office/officeart/2005/8/layout/vList6"/>
    <dgm:cxn modelId="{2D9A8FE0-DED7-437C-A813-551817E77B3A}" type="presParOf" srcId="{BAE7783F-7C7A-4835-92BB-8442BFDCD9F7}" destId="{C0D75A9D-2238-4671-BBB9-B6C51D32F47E}" srcOrd="4" destOrd="0" presId="urn:microsoft.com/office/officeart/2005/8/layout/vList6"/>
    <dgm:cxn modelId="{EFE47D7A-EBBF-4026-B60A-7FC50065D995}" type="presParOf" srcId="{C0D75A9D-2238-4671-BBB9-B6C51D32F47E}" destId="{E61E744C-EE7D-4F75-89AA-97718453A61A}" srcOrd="0" destOrd="0" presId="urn:microsoft.com/office/officeart/2005/8/layout/vList6"/>
    <dgm:cxn modelId="{EAD685D5-672B-4B68-8231-745D411C4FFA}" type="presParOf" srcId="{C0D75A9D-2238-4671-BBB9-B6C51D32F47E}" destId="{E63CA42D-9B66-4862-B69F-EF36200A374D}" srcOrd="1" destOrd="0" presId="urn:microsoft.com/office/officeart/2005/8/layout/vList6"/>
    <dgm:cxn modelId="{AD92674F-ECDA-4BCA-AAC4-CDF313A20339}" type="presParOf" srcId="{BAE7783F-7C7A-4835-92BB-8442BFDCD9F7}" destId="{43283DD9-D524-4EE0-ABA2-18CE8A24F5C1}" srcOrd="5" destOrd="0" presId="urn:microsoft.com/office/officeart/2005/8/layout/vList6"/>
    <dgm:cxn modelId="{9D9638DE-BB93-462D-AE12-6BEB49593423}" type="presParOf" srcId="{BAE7783F-7C7A-4835-92BB-8442BFDCD9F7}" destId="{8A8D14DC-3B62-4E54-8077-03E7BA9FF77B}" srcOrd="6" destOrd="0" presId="urn:microsoft.com/office/officeart/2005/8/layout/vList6"/>
    <dgm:cxn modelId="{215ABF47-1CC2-4783-B95B-40AD0FC625A0}" type="presParOf" srcId="{8A8D14DC-3B62-4E54-8077-03E7BA9FF77B}" destId="{0F4A187C-C9ED-444B-82B7-A83F1A9629B7}" srcOrd="0" destOrd="0" presId="urn:microsoft.com/office/officeart/2005/8/layout/vList6"/>
    <dgm:cxn modelId="{65414F0B-F6DD-4271-9CEA-5538504D91EF}" type="presParOf" srcId="{8A8D14DC-3B62-4E54-8077-03E7BA9FF77B}" destId="{64E2B5CE-07E8-47FF-9B83-63B1247044A1}" srcOrd="1" destOrd="0" presId="urn:microsoft.com/office/officeart/2005/8/layout/vList6"/>
    <dgm:cxn modelId="{0A841EF7-C642-4A7C-B655-E55B6716C35D}" type="presParOf" srcId="{BAE7783F-7C7A-4835-92BB-8442BFDCD9F7}" destId="{5B822DEF-D5A1-422D-8BE5-DCD7EAF2BB05}" srcOrd="7" destOrd="0" presId="urn:microsoft.com/office/officeart/2005/8/layout/vList6"/>
    <dgm:cxn modelId="{97CE5657-822B-4CBF-8742-3DEFD4AF7403}" type="presParOf" srcId="{BAE7783F-7C7A-4835-92BB-8442BFDCD9F7}" destId="{430BB069-66BD-431C-9128-0F2386A805D8}" srcOrd="8" destOrd="0" presId="urn:microsoft.com/office/officeart/2005/8/layout/vList6"/>
    <dgm:cxn modelId="{89AC939B-9669-4D71-9582-B82727E77DED}" type="presParOf" srcId="{430BB069-66BD-431C-9128-0F2386A805D8}" destId="{407659A2-2EFC-4B36-9554-E7B09E8657CC}" srcOrd="0" destOrd="0" presId="urn:microsoft.com/office/officeart/2005/8/layout/vList6"/>
    <dgm:cxn modelId="{AB3910DD-4832-4869-8492-D8024B981DEC}" type="presParOf" srcId="{430BB069-66BD-431C-9128-0F2386A805D8}" destId="{624F9851-460A-45D7-95C9-ABF9A6EC8224}" srcOrd="1" destOrd="0" presId="urn:microsoft.com/office/officeart/2005/8/layout/vList6"/>
    <dgm:cxn modelId="{061119FF-5F15-4076-9D0C-EFB872F6D826}" type="presParOf" srcId="{BAE7783F-7C7A-4835-92BB-8442BFDCD9F7}" destId="{71628456-DDCE-4DE8-BB86-715C85078587}" srcOrd="9" destOrd="0" presId="urn:microsoft.com/office/officeart/2005/8/layout/vList6"/>
    <dgm:cxn modelId="{AF00B6C9-0C44-4897-A094-606919DFB0BD}" type="presParOf" srcId="{BAE7783F-7C7A-4835-92BB-8442BFDCD9F7}" destId="{797799A7-420F-4DC3-A36A-FC7716A2F358}" srcOrd="10" destOrd="0" presId="urn:microsoft.com/office/officeart/2005/8/layout/vList6"/>
    <dgm:cxn modelId="{E6D37F56-8281-439F-8F90-A5BD75D74219}" type="presParOf" srcId="{797799A7-420F-4DC3-A36A-FC7716A2F358}" destId="{259B28FB-8EFA-44FF-8555-103CD3CD5525}" srcOrd="0" destOrd="0" presId="urn:microsoft.com/office/officeart/2005/8/layout/vList6"/>
    <dgm:cxn modelId="{C260435E-88BD-4F14-96AE-85F2A26CACA6}" type="presParOf" srcId="{797799A7-420F-4DC3-A36A-FC7716A2F358}" destId="{F170A9FE-9E31-461E-B624-8D556B358A0D}"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1A96DF-18B9-432E-AAC8-DE7951ED734C}">
      <dsp:nvSpPr>
        <dsp:cNvPr id="0" name=""/>
        <dsp:cNvSpPr/>
      </dsp:nvSpPr>
      <dsp:spPr>
        <a:xfrm>
          <a:off x="3251199" y="661"/>
          <a:ext cx="4876800" cy="833437"/>
        </a:xfrm>
        <a:prstGeom prst="rightArrow">
          <a:avLst>
            <a:gd name="adj1" fmla="val 75000"/>
            <a:gd name="adj2" fmla="val 5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BAD1E5-D269-432B-B638-548F7E6160D2}">
      <dsp:nvSpPr>
        <dsp:cNvPr id="0" name=""/>
        <dsp:cNvSpPr/>
      </dsp:nvSpPr>
      <dsp:spPr>
        <a:xfrm>
          <a:off x="0" y="661"/>
          <a:ext cx="3251200" cy="83343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accent3">
                  <a:lumMod val="50000"/>
                </a:schemeClr>
              </a:solidFill>
            </a:rPr>
            <a:t>Medical &amp; Prescription</a:t>
          </a:r>
        </a:p>
      </dsp:txBody>
      <dsp:txXfrm>
        <a:off x="40685" y="41346"/>
        <a:ext cx="3169830" cy="752067"/>
      </dsp:txXfrm>
    </dsp:sp>
    <dsp:sp modelId="{B6E91244-959D-42A0-BC74-61500A528378}">
      <dsp:nvSpPr>
        <dsp:cNvPr id="0" name=""/>
        <dsp:cNvSpPr/>
      </dsp:nvSpPr>
      <dsp:spPr>
        <a:xfrm>
          <a:off x="3251199" y="917442"/>
          <a:ext cx="4876800" cy="833437"/>
        </a:xfrm>
        <a:prstGeom prst="rightArrow">
          <a:avLst>
            <a:gd name="adj1" fmla="val 75000"/>
            <a:gd name="adj2" fmla="val 5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A23DBA-02A5-4EA5-867B-68B6C0393F85}">
      <dsp:nvSpPr>
        <dsp:cNvPr id="0" name=""/>
        <dsp:cNvSpPr/>
      </dsp:nvSpPr>
      <dsp:spPr>
        <a:xfrm>
          <a:off x="0" y="917442"/>
          <a:ext cx="3251200" cy="83343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accent3">
                  <a:lumMod val="50000"/>
                </a:schemeClr>
              </a:solidFill>
            </a:rPr>
            <a:t>Dental &amp; Vision</a:t>
          </a:r>
        </a:p>
      </dsp:txBody>
      <dsp:txXfrm>
        <a:off x="40685" y="958127"/>
        <a:ext cx="3169830" cy="752067"/>
      </dsp:txXfrm>
    </dsp:sp>
    <dsp:sp modelId="{E63CA42D-9B66-4862-B69F-EF36200A374D}">
      <dsp:nvSpPr>
        <dsp:cNvPr id="0" name=""/>
        <dsp:cNvSpPr/>
      </dsp:nvSpPr>
      <dsp:spPr>
        <a:xfrm>
          <a:off x="3251199" y="1834224"/>
          <a:ext cx="4876800" cy="833437"/>
        </a:xfrm>
        <a:prstGeom prst="rightArrow">
          <a:avLst>
            <a:gd name="adj1" fmla="val 75000"/>
            <a:gd name="adj2" fmla="val 5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1E744C-EE7D-4F75-89AA-97718453A61A}">
      <dsp:nvSpPr>
        <dsp:cNvPr id="0" name=""/>
        <dsp:cNvSpPr/>
      </dsp:nvSpPr>
      <dsp:spPr>
        <a:xfrm>
          <a:off x="0" y="1834224"/>
          <a:ext cx="3251200" cy="83343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accent3">
                  <a:lumMod val="50000"/>
                </a:schemeClr>
              </a:solidFill>
            </a:rPr>
            <a:t>Disability and Life</a:t>
          </a:r>
        </a:p>
      </dsp:txBody>
      <dsp:txXfrm>
        <a:off x="40685" y="1874909"/>
        <a:ext cx="3169830" cy="752067"/>
      </dsp:txXfrm>
    </dsp:sp>
    <dsp:sp modelId="{64E2B5CE-07E8-47FF-9B83-63B1247044A1}">
      <dsp:nvSpPr>
        <dsp:cNvPr id="0" name=""/>
        <dsp:cNvSpPr/>
      </dsp:nvSpPr>
      <dsp:spPr>
        <a:xfrm>
          <a:off x="3251199" y="2751005"/>
          <a:ext cx="4876800" cy="833437"/>
        </a:xfrm>
        <a:prstGeom prst="rightArrow">
          <a:avLst>
            <a:gd name="adj1" fmla="val 75000"/>
            <a:gd name="adj2" fmla="val 5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4A187C-C9ED-444B-82B7-A83F1A9629B7}">
      <dsp:nvSpPr>
        <dsp:cNvPr id="0" name=""/>
        <dsp:cNvSpPr/>
      </dsp:nvSpPr>
      <dsp:spPr>
        <a:xfrm>
          <a:off x="0" y="2751005"/>
          <a:ext cx="3251200" cy="83343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accent3">
                  <a:lumMod val="50000"/>
                </a:schemeClr>
              </a:solidFill>
            </a:rPr>
            <a:t>Cancer, Critical Illness, </a:t>
          </a:r>
          <a:br>
            <a:rPr lang="en-US" sz="2000" kern="1200" dirty="0">
              <a:solidFill>
                <a:schemeClr val="accent3">
                  <a:lumMod val="50000"/>
                </a:schemeClr>
              </a:solidFill>
            </a:rPr>
          </a:br>
          <a:r>
            <a:rPr lang="en-US" sz="2000" kern="1200" dirty="0">
              <a:solidFill>
                <a:schemeClr val="accent3">
                  <a:lumMod val="50000"/>
                </a:schemeClr>
              </a:solidFill>
            </a:rPr>
            <a:t>Hospital &amp; Accident</a:t>
          </a:r>
        </a:p>
      </dsp:txBody>
      <dsp:txXfrm>
        <a:off x="40685" y="2791690"/>
        <a:ext cx="3169830" cy="752067"/>
      </dsp:txXfrm>
    </dsp:sp>
    <dsp:sp modelId="{624F9851-460A-45D7-95C9-ABF9A6EC8224}">
      <dsp:nvSpPr>
        <dsp:cNvPr id="0" name=""/>
        <dsp:cNvSpPr/>
      </dsp:nvSpPr>
      <dsp:spPr>
        <a:xfrm>
          <a:off x="3251199" y="3667786"/>
          <a:ext cx="4876800" cy="833437"/>
        </a:xfrm>
        <a:prstGeom prst="rightArrow">
          <a:avLst>
            <a:gd name="adj1" fmla="val 75000"/>
            <a:gd name="adj2" fmla="val 5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7659A2-2EFC-4B36-9554-E7B09E8657CC}">
      <dsp:nvSpPr>
        <dsp:cNvPr id="0" name=""/>
        <dsp:cNvSpPr/>
      </dsp:nvSpPr>
      <dsp:spPr>
        <a:xfrm>
          <a:off x="0" y="3667786"/>
          <a:ext cx="3251200" cy="83343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accent3">
                  <a:lumMod val="50000"/>
                </a:schemeClr>
              </a:solidFill>
            </a:rPr>
            <a:t>Life Insurance</a:t>
          </a:r>
        </a:p>
      </dsp:txBody>
      <dsp:txXfrm>
        <a:off x="40685" y="3708471"/>
        <a:ext cx="3169830" cy="752067"/>
      </dsp:txXfrm>
    </dsp:sp>
    <dsp:sp modelId="{F170A9FE-9E31-461E-B624-8D556B358A0D}">
      <dsp:nvSpPr>
        <dsp:cNvPr id="0" name=""/>
        <dsp:cNvSpPr/>
      </dsp:nvSpPr>
      <dsp:spPr>
        <a:xfrm>
          <a:off x="3251199" y="4584567"/>
          <a:ext cx="4876800" cy="833437"/>
        </a:xfrm>
        <a:prstGeom prst="rightArrow">
          <a:avLst>
            <a:gd name="adj1" fmla="val 75000"/>
            <a:gd name="adj2" fmla="val 5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9B28FB-8EFA-44FF-8555-103CD3CD5525}">
      <dsp:nvSpPr>
        <dsp:cNvPr id="0" name=""/>
        <dsp:cNvSpPr/>
      </dsp:nvSpPr>
      <dsp:spPr>
        <a:xfrm>
          <a:off x="0" y="4584567"/>
          <a:ext cx="3251200" cy="83343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accent3">
                  <a:lumMod val="50000"/>
                </a:schemeClr>
              </a:solidFill>
            </a:rPr>
            <a:t>Legal &amp; ID Theft Protection</a:t>
          </a:r>
        </a:p>
      </dsp:txBody>
      <dsp:txXfrm>
        <a:off x="40685" y="4625252"/>
        <a:ext cx="3169830" cy="752067"/>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95DC1F-890C-407D-B2FE-208C405A7E4A}" type="datetimeFigureOut">
              <a:rPr lang="en-US" smtClean="0"/>
              <a:t>8/4/2020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132EA0-7947-45EF-83B8-AF3535B00852}" type="slidenum">
              <a:rPr lang="en-US" smtClean="0"/>
              <a:t>‹#›</a:t>
            </a:fld>
            <a:endParaRPr lang="en-US" dirty="0"/>
          </a:p>
        </p:txBody>
      </p:sp>
    </p:spTree>
    <p:extLst>
      <p:ext uri="{BB962C8B-B14F-4D97-AF65-F5344CB8AC3E}">
        <p14:creationId xmlns:p14="http://schemas.microsoft.com/office/powerpoint/2010/main" val="329392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a:t>
            </a:r>
            <a:r>
              <a:rPr lang="en-US" baseline="0" dirty="0"/>
              <a:t> Nassau District Schools 2020-2021 Employee Benefits Presentation.</a:t>
            </a:r>
            <a:endParaRPr lang="en-US" dirty="0"/>
          </a:p>
        </p:txBody>
      </p:sp>
      <p:sp>
        <p:nvSpPr>
          <p:cNvPr id="4" name="Slide Number Placeholder 3"/>
          <p:cNvSpPr>
            <a:spLocks noGrp="1"/>
          </p:cNvSpPr>
          <p:nvPr>
            <p:ph type="sldNum" sz="quarter" idx="10"/>
          </p:nvPr>
        </p:nvSpPr>
        <p:spPr/>
        <p:txBody>
          <a:bodyPr/>
          <a:lstStyle/>
          <a:p>
            <a:fld id="{E6132EA0-7947-45EF-83B8-AF3535B00852}" type="slidenum">
              <a:rPr lang="en-US" smtClean="0"/>
              <a:t>1</a:t>
            </a:fld>
            <a:endParaRPr lang="en-US" dirty="0"/>
          </a:p>
        </p:txBody>
      </p:sp>
    </p:spTree>
    <p:extLst>
      <p:ext uri="{BB962C8B-B14F-4D97-AF65-F5344CB8AC3E}">
        <p14:creationId xmlns:p14="http://schemas.microsoft.com/office/powerpoint/2010/main" val="1302042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number of your carriers have mobile assistance available to you.  These online tools can assist you with locating an</a:t>
            </a:r>
            <a:r>
              <a:rPr lang="en-US" baseline="0" dirty="0"/>
              <a:t> in-network provider, viewing claims status, checking coverage and some carriers even offer Digital ID cards for your convenience.  These apps can be downloaded for free from your app store on your mobile device.</a:t>
            </a:r>
            <a:endParaRPr lang="en-US" dirty="0"/>
          </a:p>
        </p:txBody>
      </p:sp>
      <p:sp>
        <p:nvSpPr>
          <p:cNvPr id="4" name="Slide Number Placeholder 3"/>
          <p:cNvSpPr>
            <a:spLocks noGrp="1"/>
          </p:cNvSpPr>
          <p:nvPr>
            <p:ph type="sldNum" sz="quarter" idx="10"/>
          </p:nvPr>
        </p:nvSpPr>
        <p:spPr/>
        <p:txBody>
          <a:bodyPr/>
          <a:lstStyle/>
          <a:p>
            <a:fld id="{E6132EA0-7947-45EF-83B8-AF3535B00852}" type="slidenum">
              <a:rPr lang="en-US" smtClean="0"/>
              <a:t>10</a:t>
            </a:fld>
            <a:endParaRPr lang="en-US" dirty="0"/>
          </a:p>
        </p:txBody>
      </p:sp>
    </p:spTree>
    <p:extLst>
      <p:ext uri="{BB962C8B-B14F-4D97-AF65-F5344CB8AC3E}">
        <p14:creationId xmlns:p14="http://schemas.microsoft.com/office/powerpoint/2010/main" val="2260882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enrolling yourself and your family for the first time, you will have to complete an Employee Enrollment Application.  Note that the word “Enrollment” is in the form for people enrolling for the first time. </a:t>
            </a:r>
          </a:p>
          <a:p>
            <a:endParaRPr lang="en-US" dirty="0"/>
          </a:p>
          <a:p>
            <a:r>
              <a:rPr lang="en-US" dirty="0"/>
              <a:t>The</a:t>
            </a:r>
            <a:r>
              <a:rPr lang="en-US" baseline="0" dirty="0"/>
              <a:t> areas highlighted in yellow, are the areas the employees must answer. On the left, shows the details needed under Part B, employee details. Also, if you are choosing the HMO, part B is the place where a member would select their PCP. If left blank, Florida Blue will pick one for you! If you chose any of the PPO options, no need to place doctor name or ID number. </a:t>
            </a:r>
          </a:p>
          <a:p>
            <a:endParaRPr lang="en-US" baseline="0" dirty="0"/>
          </a:p>
          <a:p>
            <a:r>
              <a:rPr lang="en-US" baseline="0" dirty="0"/>
              <a:t>Section C requires you select the level of coverage (Employee Only, Spouse &amp; Employee, Employee &amp; Children, Family.) You must also select the network name, </a:t>
            </a:r>
            <a:r>
              <a:rPr lang="en-US" baseline="0" dirty="0" err="1"/>
              <a:t>BlueOption</a:t>
            </a:r>
            <a:r>
              <a:rPr lang="en-US" baseline="0" dirty="0"/>
              <a:t> or </a:t>
            </a:r>
            <a:r>
              <a:rPr lang="en-US" baseline="0" dirty="0" err="1"/>
              <a:t>BlueCare</a:t>
            </a:r>
            <a:r>
              <a:rPr lang="en-US" baseline="0" dirty="0"/>
              <a:t>, and the plan number.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On the right of your screen, we continue down page one, of the Florida Blue Enrollment form. Section E, is for dependent details. If you are not covering any dependents, please leave blank. You may also assign each dependent a separate PCP, if enrolling on any of the HMO options. </a:t>
            </a:r>
          </a:p>
          <a:p>
            <a:endParaRPr lang="en-US" baseline="0" dirty="0"/>
          </a:p>
          <a:p>
            <a:r>
              <a:rPr lang="en-US" baseline="0" dirty="0"/>
              <a:t>On page 2 of the document, Section F, is asking if members have any insurance coverage elsewhere. Section F, only requires your attention, if you have other health insurance coverage (private or public plan, Any part of Medicare). For members without secondary coverage, please answer No…. sing and date. Lastly, sign and date section G, Acceptance of Coverage, at the bottom of page 2.  </a:t>
            </a:r>
            <a:endParaRPr lang="en-US" dirty="0"/>
          </a:p>
        </p:txBody>
      </p:sp>
      <p:sp>
        <p:nvSpPr>
          <p:cNvPr id="4" name="Slide Number Placeholder 3"/>
          <p:cNvSpPr>
            <a:spLocks noGrp="1"/>
          </p:cNvSpPr>
          <p:nvPr>
            <p:ph type="sldNum" sz="quarter" idx="10"/>
          </p:nvPr>
        </p:nvSpPr>
        <p:spPr/>
        <p:txBody>
          <a:bodyPr/>
          <a:lstStyle/>
          <a:p>
            <a:fld id="{D45DF924-5BA6-4BFB-A111-20FEFF18DE6C}" type="slidenum">
              <a:rPr lang="en-US" smtClean="0"/>
              <a:t>11</a:t>
            </a:fld>
            <a:endParaRPr lang="en-US"/>
          </a:p>
        </p:txBody>
      </p:sp>
    </p:spTree>
    <p:extLst>
      <p:ext uri="{BB962C8B-B14F-4D97-AF65-F5344CB8AC3E}">
        <p14:creationId xmlns:p14="http://schemas.microsoft.com/office/powerpoint/2010/main" val="3057910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 word “Change” is in the form for people that have Florida Blue but decide to make plan changes for the new year. Examples</a:t>
            </a:r>
            <a:r>
              <a:rPr lang="en-US" baseline="0" dirty="0"/>
              <a:t> of changes include: Adding, deleting dependents or changing plans, members will need to complete an Employee Change Application.</a:t>
            </a:r>
          </a:p>
          <a:p>
            <a:endParaRPr lang="en-US" baseline="0" dirty="0"/>
          </a:p>
          <a:p>
            <a:r>
              <a:rPr lang="en-US" baseline="0" dirty="0"/>
              <a:t>On your screen you will see the areas that need your attention highlighted in yellow. Page #1, Section A on the left of your screen, requires a member’s name, social security number, and change effective date. Section B requires the reason for change. For the discussion at hand, open enrollment should be the option used. Part B also has the section to select your PCP (For HMO only). Member can change their plan, coverage level (employee, employee + spouse, employee + children, Family coverage) or make dependent changes (add, delete dependents). </a:t>
            </a:r>
          </a:p>
          <a:p>
            <a:endParaRPr lang="en-US" baseline="0" dirty="0"/>
          </a:p>
          <a:p>
            <a:r>
              <a:rPr lang="en-US" baseline="0" dirty="0"/>
              <a:t>Continuing down page 1 on the right,  section C, is for dependent information. At the end of the page, you will find the other insurance coverage section, part D. Answer yes or no to other coverage, sign and date. Please share the details of your other coverage, if you answered yes to this question. </a:t>
            </a:r>
          </a:p>
          <a:p>
            <a:endParaRPr lang="en-US" baseline="0" dirty="0"/>
          </a:p>
          <a:p>
            <a:r>
              <a:rPr lang="en-US" baseline="0" dirty="0"/>
              <a:t>On page 2 of the change form, not seen on your screen, members need to only sign and date part E, Change Authorization, to complete the form.  </a:t>
            </a:r>
            <a:endParaRPr lang="en-US" dirty="0"/>
          </a:p>
        </p:txBody>
      </p:sp>
      <p:sp>
        <p:nvSpPr>
          <p:cNvPr id="4" name="Slide Number Placeholder 3"/>
          <p:cNvSpPr>
            <a:spLocks noGrp="1"/>
          </p:cNvSpPr>
          <p:nvPr>
            <p:ph type="sldNum" sz="quarter" idx="10"/>
          </p:nvPr>
        </p:nvSpPr>
        <p:spPr/>
        <p:txBody>
          <a:bodyPr/>
          <a:lstStyle/>
          <a:p>
            <a:fld id="{D45DF924-5BA6-4BFB-A111-20FEFF18DE6C}" type="slidenum">
              <a:rPr lang="en-US" smtClean="0"/>
              <a:t>12</a:t>
            </a:fld>
            <a:endParaRPr lang="en-US"/>
          </a:p>
        </p:txBody>
      </p:sp>
    </p:spTree>
    <p:extLst>
      <p:ext uri="{BB962C8B-B14F-4D97-AF65-F5344CB8AC3E}">
        <p14:creationId xmlns:p14="http://schemas.microsoft.com/office/powerpoint/2010/main" val="1449802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enrolling yourself and your family in dental or vision for the first time, you will have to complete an Employee Enrollment Application.  Note that the word “Enrollment” is in the form for people enrolling for the first time. </a:t>
            </a:r>
          </a:p>
          <a:p>
            <a:endParaRPr lang="en-US" dirty="0"/>
          </a:p>
          <a:p>
            <a:r>
              <a:rPr lang="en-US" dirty="0"/>
              <a:t>You must complete all three sections</a:t>
            </a:r>
            <a:r>
              <a:rPr lang="en-US" baseline="0" dirty="0"/>
              <a:t>. The first section includes employee details. Also, if you are choosing the DMO, in this section you will include the dental facility number. If left blank, Humana will pick one for you! If you chose the Dental Advantage or PPO options, no need to place doctor name or ID number.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middle section of the form is for dependent details. If you are not covering any dependents, please leave blank. </a:t>
            </a:r>
          </a:p>
          <a:p>
            <a:endParaRPr lang="en-US" baseline="0" dirty="0"/>
          </a:p>
          <a:p>
            <a:r>
              <a:rPr lang="en-US" baseline="0" dirty="0"/>
              <a:t>The final section requires you select the level of coverage (Employee Only, Spouse &amp; Employee, Employee &amp; Children, Family) and the appropriate plan. Please don’t forget to complete the form with your signature at the bottom.</a:t>
            </a:r>
          </a:p>
        </p:txBody>
      </p:sp>
      <p:sp>
        <p:nvSpPr>
          <p:cNvPr id="4" name="Slide Number Placeholder 3"/>
          <p:cNvSpPr>
            <a:spLocks noGrp="1"/>
          </p:cNvSpPr>
          <p:nvPr>
            <p:ph type="sldNum" sz="quarter" idx="10"/>
          </p:nvPr>
        </p:nvSpPr>
        <p:spPr/>
        <p:txBody>
          <a:bodyPr/>
          <a:lstStyle/>
          <a:p>
            <a:fld id="{D45DF924-5BA6-4BFB-A111-20FEFF18DE6C}" type="slidenum">
              <a:rPr lang="en-US" smtClean="0"/>
              <a:t>13</a:t>
            </a:fld>
            <a:endParaRPr lang="en-US"/>
          </a:p>
        </p:txBody>
      </p:sp>
    </p:spTree>
    <p:extLst>
      <p:ext uri="{BB962C8B-B14F-4D97-AF65-F5344CB8AC3E}">
        <p14:creationId xmlns:p14="http://schemas.microsoft.com/office/powerpoint/2010/main" val="2487545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 word “Change” is in the form for people that have Humana but decide to make plan changes for the new year. Examples</a:t>
            </a:r>
            <a:r>
              <a:rPr lang="en-US" baseline="0" dirty="0"/>
              <a:t> of changes include: Adding, deleting dependents or changing plans, members will need to complete an Employee Change Form.</a:t>
            </a:r>
          </a:p>
          <a:p>
            <a:endParaRPr lang="en-US" baseline="0" dirty="0"/>
          </a:p>
          <a:p>
            <a:r>
              <a:rPr lang="en-US" baseline="0" dirty="0"/>
              <a:t>On your screen you will see the areas that need your attention highlighted in yellow. Page #1, on the left of your screen, requires a member’s name, social security number, and benefit plan number, either dental or vision. There is a separate box for canceling your coverage. </a:t>
            </a:r>
          </a:p>
          <a:p>
            <a:endParaRPr lang="en-US" baseline="0" dirty="0"/>
          </a:p>
          <a:p>
            <a:r>
              <a:rPr lang="en-US" baseline="0" dirty="0"/>
              <a:t>Page 2 of the change form is for dependent information. If you are adding or deleting dependents, you will indicate on this page. At the end of the page, after you add or delete dependents as needed, please sign and date. </a:t>
            </a:r>
          </a:p>
        </p:txBody>
      </p:sp>
      <p:sp>
        <p:nvSpPr>
          <p:cNvPr id="4" name="Slide Number Placeholder 3"/>
          <p:cNvSpPr>
            <a:spLocks noGrp="1"/>
          </p:cNvSpPr>
          <p:nvPr>
            <p:ph type="sldNum" sz="quarter" idx="10"/>
          </p:nvPr>
        </p:nvSpPr>
        <p:spPr/>
        <p:txBody>
          <a:bodyPr/>
          <a:lstStyle/>
          <a:p>
            <a:fld id="{D45DF924-5BA6-4BFB-A111-20FEFF18DE6C}" type="slidenum">
              <a:rPr lang="en-US" smtClean="0"/>
              <a:t>14</a:t>
            </a:fld>
            <a:endParaRPr lang="en-US"/>
          </a:p>
        </p:txBody>
      </p:sp>
    </p:spTree>
    <p:extLst>
      <p:ext uri="{BB962C8B-B14F-4D97-AF65-F5344CB8AC3E}">
        <p14:creationId xmlns:p14="http://schemas.microsoft.com/office/powerpoint/2010/main" val="2138024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not already done so, please take some time and visit the District’s Human Resource Department website for many valuable resources,</a:t>
            </a:r>
            <a:r>
              <a:rPr lang="en-US" baseline="0" dirty="0"/>
              <a:t> such as Human Resources Department contacts including areas of responsibility, benefits &amp; insurance, personnel documents, NTA and NESPA Contracts, evaluation plans, leave information, etc.</a:t>
            </a:r>
            <a:endParaRPr lang="en-US" dirty="0"/>
          </a:p>
        </p:txBody>
      </p:sp>
      <p:sp>
        <p:nvSpPr>
          <p:cNvPr id="4" name="Slide Number Placeholder 3"/>
          <p:cNvSpPr>
            <a:spLocks noGrp="1"/>
          </p:cNvSpPr>
          <p:nvPr>
            <p:ph type="sldNum" sz="quarter" idx="10"/>
          </p:nvPr>
        </p:nvSpPr>
        <p:spPr/>
        <p:txBody>
          <a:bodyPr/>
          <a:lstStyle/>
          <a:p>
            <a:fld id="{E6132EA0-7947-45EF-83B8-AF3535B00852}" type="slidenum">
              <a:rPr lang="en-US" smtClean="0"/>
              <a:t>15</a:t>
            </a:fld>
            <a:endParaRPr lang="en-US" dirty="0"/>
          </a:p>
        </p:txBody>
      </p:sp>
    </p:spTree>
    <p:extLst>
      <p:ext uri="{BB962C8B-B14F-4D97-AF65-F5344CB8AC3E}">
        <p14:creationId xmlns:p14="http://schemas.microsoft.com/office/powerpoint/2010/main" val="1027202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questions that were not addressed in the presentation today, please refer to your 2020-2021 Insurance Benefits Information Guide. Always remember that we are here to help; specific contact information can be found on the back of your guide or feel free to call Leanne Peacock </a:t>
            </a:r>
            <a:r>
              <a:rPr lang="en-US" baseline="0" dirty="0"/>
              <a:t>at 904-491-9876.</a:t>
            </a:r>
            <a:endParaRPr lang="en-US" dirty="0"/>
          </a:p>
        </p:txBody>
      </p:sp>
      <p:sp>
        <p:nvSpPr>
          <p:cNvPr id="4" name="Slide Number Placeholder 3"/>
          <p:cNvSpPr>
            <a:spLocks noGrp="1"/>
          </p:cNvSpPr>
          <p:nvPr>
            <p:ph type="sldNum" sz="quarter" idx="10"/>
          </p:nvPr>
        </p:nvSpPr>
        <p:spPr/>
        <p:txBody>
          <a:bodyPr/>
          <a:lstStyle/>
          <a:p>
            <a:fld id="{E6132EA0-7947-45EF-83B8-AF3535B00852}" type="slidenum">
              <a:rPr lang="en-US" smtClean="0"/>
              <a:t>16</a:t>
            </a:fld>
            <a:endParaRPr lang="en-US" dirty="0"/>
          </a:p>
        </p:txBody>
      </p:sp>
    </p:spTree>
    <p:extLst>
      <p:ext uri="{BB962C8B-B14F-4D97-AF65-F5344CB8AC3E}">
        <p14:creationId xmlns:p14="http://schemas.microsoft.com/office/powerpoint/2010/main" val="3012249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a:t>
            </a:r>
            <a:r>
              <a:rPr lang="en-US" baseline="0" dirty="0"/>
              <a:t> Enrollment will begin on July 31, 2020 through August 28, 2020.  Open Enrollment will allow you the opportunity to enroll in benefits or change your current elections for the next benefit year which starts on October 1, 2020 and runs through September 30, 2021.  Open enrollment is your annual opportunity to enroll in a plan for the first time or make changes to the benefits you previously selected. </a:t>
            </a:r>
            <a:endParaRPr lang="en-US" dirty="0"/>
          </a:p>
        </p:txBody>
      </p:sp>
      <p:sp>
        <p:nvSpPr>
          <p:cNvPr id="4" name="Slide Number Placeholder 3"/>
          <p:cNvSpPr>
            <a:spLocks noGrp="1"/>
          </p:cNvSpPr>
          <p:nvPr>
            <p:ph type="sldNum" sz="quarter" idx="10"/>
          </p:nvPr>
        </p:nvSpPr>
        <p:spPr/>
        <p:txBody>
          <a:bodyPr/>
          <a:lstStyle/>
          <a:p>
            <a:fld id="{E6132EA0-7947-45EF-83B8-AF3535B00852}" type="slidenum">
              <a:rPr lang="en-US" smtClean="0"/>
              <a:t>2</a:t>
            </a:fld>
            <a:endParaRPr lang="en-US" dirty="0"/>
          </a:p>
        </p:txBody>
      </p:sp>
    </p:spTree>
    <p:extLst>
      <p:ext uri="{BB962C8B-B14F-4D97-AF65-F5344CB8AC3E}">
        <p14:creationId xmlns:p14="http://schemas.microsoft.com/office/powerpoint/2010/main" val="4054606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open enrollment, it is important for you to consider all of your options carefully before making any decisions.  Because of COVID 19 we are limiting exposure by having presentations from Florida Blue, Humana, Teladoc, and other companies on our District website.  The presentations are detailed and will help you to decide what options are best for you and your family.  Once your elections have been</a:t>
            </a:r>
            <a:r>
              <a:rPr lang="en-US" baseline="0" dirty="0"/>
              <a:t> made</a:t>
            </a:r>
            <a:r>
              <a:rPr lang="en-US" dirty="0"/>
              <a:t>, you will be locked into</a:t>
            </a:r>
            <a:r>
              <a:rPr lang="en-US" baseline="0" dirty="0"/>
              <a:t> those decisions for the duration of the benefit year, unless you experience a qualified life event.  There are also links you can click on to review your ancillary options such as voluntary life and disability insurance, AFLAC, etc.</a:t>
            </a:r>
            <a:endParaRPr lang="en-US" dirty="0"/>
          </a:p>
        </p:txBody>
      </p:sp>
      <p:sp>
        <p:nvSpPr>
          <p:cNvPr id="4" name="Slide Number Placeholder 3"/>
          <p:cNvSpPr>
            <a:spLocks noGrp="1"/>
          </p:cNvSpPr>
          <p:nvPr>
            <p:ph type="sldNum" sz="quarter" idx="10"/>
          </p:nvPr>
        </p:nvSpPr>
        <p:spPr/>
        <p:txBody>
          <a:bodyPr/>
          <a:lstStyle/>
          <a:p>
            <a:fld id="{E6132EA0-7947-45EF-83B8-AF3535B00852}" type="slidenum">
              <a:rPr lang="en-US" smtClean="0"/>
              <a:t>3</a:t>
            </a:fld>
            <a:endParaRPr lang="en-US" dirty="0"/>
          </a:p>
        </p:txBody>
      </p:sp>
    </p:spTree>
    <p:extLst>
      <p:ext uri="{BB962C8B-B14F-4D97-AF65-F5344CB8AC3E}">
        <p14:creationId xmlns:p14="http://schemas.microsoft.com/office/powerpoint/2010/main" val="797697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Qualified Life Event allows you to make changes to your benefits, outside of the open enrollment period.  Examples of these types of events are marriage or</a:t>
            </a:r>
            <a:r>
              <a:rPr lang="en-US" baseline="0" dirty="0"/>
              <a:t> divorce</a:t>
            </a:r>
            <a:r>
              <a:rPr lang="en-US" dirty="0"/>
              <a:t>, birth or adoption of a child, you or a dependent child turning 26 years</a:t>
            </a:r>
            <a:r>
              <a:rPr lang="en-US" baseline="0" dirty="0"/>
              <a:t> old and ageing off the plan or a change in employment status such as going from a part-time position to a full-time position.  If you experience any of these types of events and choose to make changes to your benefits, you will need to notify the Human Resource Department within 30 days of the event date in order to qualify.</a:t>
            </a:r>
            <a:endParaRPr lang="en-US" dirty="0"/>
          </a:p>
        </p:txBody>
      </p:sp>
      <p:sp>
        <p:nvSpPr>
          <p:cNvPr id="4" name="Slide Number Placeholder 3"/>
          <p:cNvSpPr>
            <a:spLocks noGrp="1"/>
          </p:cNvSpPr>
          <p:nvPr>
            <p:ph type="sldNum" sz="quarter" idx="10"/>
          </p:nvPr>
        </p:nvSpPr>
        <p:spPr/>
        <p:txBody>
          <a:bodyPr/>
          <a:lstStyle/>
          <a:p>
            <a:fld id="{E6132EA0-7947-45EF-83B8-AF3535B00852}" type="slidenum">
              <a:rPr lang="en-US" smtClean="0"/>
              <a:t>4</a:t>
            </a:fld>
            <a:endParaRPr lang="en-US" dirty="0"/>
          </a:p>
        </p:txBody>
      </p:sp>
    </p:spTree>
    <p:extLst>
      <p:ext uri="{BB962C8B-B14F-4D97-AF65-F5344CB8AC3E}">
        <p14:creationId xmlns:p14="http://schemas.microsoft.com/office/powerpoint/2010/main" val="1659955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2020-2021 benefit year, all of the current insurance carriers will stay the same.</a:t>
            </a:r>
            <a:r>
              <a:rPr lang="en-US" baseline="0" dirty="0"/>
              <a:t>  Please note, for the 6</a:t>
            </a:r>
            <a:r>
              <a:rPr lang="en-US" baseline="30000" dirty="0"/>
              <a:t>th</a:t>
            </a:r>
            <a:r>
              <a:rPr lang="en-US" baseline="0" dirty="0"/>
              <a:t> straight year in a row there is no increase to your Florida Blue health cost.   </a:t>
            </a:r>
            <a:endParaRPr lang="en-US" dirty="0"/>
          </a:p>
        </p:txBody>
      </p:sp>
      <p:sp>
        <p:nvSpPr>
          <p:cNvPr id="4" name="Slide Number Placeholder 3"/>
          <p:cNvSpPr>
            <a:spLocks noGrp="1"/>
          </p:cNvSpPr>
          <p:nvPr>
            <p:ph type="sldNum" sz="quarter" idx="10"/>
          </p:nvPr>
        </p:nvSpPr>
        <p:spPr/>
        <p:txBody>
          <a:bodyPr/>
          <a:lstStyle/>
          <a:p>
            <a:fld id="{E6132EA0-7947-45EF-83B8-AF3535B00852}" type="slidenum">
              <a:rPr lang="en-US" smtClean="0"/>
              <a:t>5</a:t>
            </a:fld>
            <a:endParaRPr lang="en-US" dirty="0"/>
          </a:p>
        </p:txBody>
      </p:sp>
    </p:spTree>
    <p:extLst>
      <p:ext uri="{BB962C8B-B14F-4D97-AF65-F5344CB8AC3E}">
        <p14:creationId xmlns:p14="http://schemas.microsoft.com/office/powerpoint/2010/main" val="2322327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one dental option that will no longer be available for the 2020-2021 benefit year.  The old platform DHMO-CS150 plan will be eliminated.  Employees</a:t>
            </a:r>
            <a:r>
              <a:rPr lang="en-US" baseline="0" dirty="0"/>
              <a:t> enrolled in the CS150 Dental Plan will be automatically transferred to the HS 205 plan.  The HS 205 is a DHMO just like the CS 150,  but it has more covered services. Please refer to your Insurance and Benefits Information Guide for rate information, depending on your enrollment tier.  There is no need to complete a new application for the dental unless you are making a change such as adding or deleting a dependent or if you want to move to another plan (ADVANTAGE or PPO).</a:t>
            </a:r>
            <a:endParaRPr lang="en-US" dirty="0"/>
          </a:p>
        </p:txBody>
      </p:sp>
      <p:sp>
        <p:nvSpPr>
          <p:cNvPr id="4" name="Slide Number Placeholder 3"/>
          <p:cNvSpPr>
            <a:spLocks noGrp="1"/>
          </p:cNvSpPr>
          <p:nvPr>
            <p:ph type="sldNum" sz="quarter" idx="10"/>
          </p:nvPr>
        </p:nvSpPr>
        <p:spPr/>
        <p:txBody>
          <a:bodyPr/>
          <a:lstStyle/>
          <a:p>
            <a:fld id="{E6132EA0-7947-45EF-83B8-AF3535B00852}" type="slidenum">
              <a:rPr lang="en-US" smtClean="0"/>
              <a:t>6</a:t>
            </a:fld>
            <a:endParaRPr lang="en-US" dirty="0"/>
          </a:p>
        </p:txBody>
      </p:sp>
    </p:spTree>
    <p:extLst>
      <p:ext uri="{BB962C8B-B14F-4D97-AF65-F5344CB8AC3E}">
        <p14:creationId xmlns:p14="http://schemas.microsoft.com/office/powerpoint/2010/main" val="127939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be sure to listen to the Teladoc presentation.  This is a valuable benefit available to you for just a small copay at the time of service.  This is a good time to enroll especially with the current COVID 19 challenges.  By using Teladoc, for non-emergency services, it will allow you to speak to a doctor over your home phone, smart phone or computer rather than possibly being exposed by sitting in a physician’s office.  The last slide on the Teladoc presentation will detail how you can enroll for this benefit.</a:t>
            </a:r>
          </a:p>
          <a:p>
            <a:endParaRPr lang="en-US" dirty="0"/>
          </a:p>
        </p:txBody>
      </p:sp>
      <p:sp>
        <p:nvSpPr>
          <p:cNvPr id="4" name="Slide Number Placeholder 3"/>
          <p:cNvSpPr>
            <a:spLocks noGrp="1"/>
          </p:cNvSpPr>
          <p:nvPr>
            <p:ph type="sldNum" sz="quarter" idx="10"/>
          </p:nvPr>
        </p:nvSpPr>
        <p:spPr/>
        <p:txBody>
          <a:bodyPr/>
          <a:lstStyle/>
          <a:p>
            <a:fld id="{E6132EA0-7947-45EF-83B8-AF3535B00852}" type="slidenum">
              <a:rPr lang="en-US" smtClean="0"/>
              <a:t>7</a:t>
            </a:fld>
            <a:endParaRPr lang="en-US" dirty="0"/>
          </a:p>
        </p:txBody>
      </p:sp>
    </p:spTree>
    <p:extLst>
      <p:ext uri="{BB962C8B-B14F-4D97-AF65-F5344CB8AC3E}">
        <p14:creationId xmlns:p14="http://schemas.microsoft.com/office/powerpoint/2010/main" val="2681481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HSA Contribution</a:t>
            </a:r>
            <a:r>
              <a:rPr lang="en-US" baseline="0" dirty="0"/>
              <a:t> limits have increased for employee only coverage on a High Deductible Health Plan from $3,500 to $3,550 and for family coverage on a High Deductible Health Plan from $7,000 to $7,100.  There is no change to the catch-up contributions.  Individuals are eligible for this extra contribution if they are 55 or turning 55 anytime during that year.</a:t>
            </a:r>
            <a:endParaRPr lang="en-US" dirty="0"/>
          </a:p>
        </p:txBody>
      </p:sp>
      <p:sp>
        <p:nvSpPr>
          <p:cNvPr id="4" name="Slide Number Placeholder 3"/>
          <p:cNvSpPr>
            <a:spLocks noGrp="1"/>
          </p:cNvSpPr>
          <p:nvPr>
            <p:ph type="sldNum" sz="quarter" idx="10"/>
          </p:nvPr>
        </p:nvSpPr>
        <p:spPr/>
        <p:txBody>
          <a:bodyPr/>
          <a:lstStyle/>
          <a:p>
            <a:fld id="{E6132EA0-7947-45EF-83B8-AF3535B00852}" type="slidenum">
              <a:rPr lang="en-US" smtClean="0"/>
              <a:t>8</a:t>
            </a:fld>
            <a:endParaRPr lang="en-US" dirty="0"/>
          </a:p>
        </p:txBody>
      </p:sp>
    </p:spTree>
    <p:extLst>
      <p:ext uri="{BB962C8B-B14F-4D97-AF65-F5344CB8AC3E}">
        <p14:creationId xmlns:p14="http://schemas.microsoft.com/office/powerpoint/2010/main" val="2369807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IRS</a:t>
            </a:r>
            <a:r>
              <a:rPr lang="en-US" baseline="0" dirty="0"/>
              <a:t> has increased the allowable pre-tax contribution from $2,700 to $2,750 for the (Health) Flexible Spending Account (FSA).  No changes have been made to the allowable amount for Dependent Care FSA.  Flexible spending accounts allow you to have pre-tax payroll deductions for certain medical and dependent care expenses.  Section 125 also permits your insurance premiums to be taken on a pre-tax basis. This provides tax savings to you.</a:t>
            </a:r>
            <a:endParaRPr lang="en-US" dirty="0"/>
          </a:p>
        </p:txBody>
      </p:sp>
      <p:sp>
        <p:nvSpPr>
          <p:cNvPr id="4" name="Slide Number Placeholder 3"/>
          <p:cNvSpPr>
            <a:spLocks noGrp="1"/>
          </p:cNvSpPr>
          <p:nvPr>
            <p:ph type="sldNum" sz="quarter" idx="10"/>
          </p:nvPr>
        </p:nvSpPr>
        <p:spPr/>
        <p:txBody>
          <a:bodyPr/>
          <a:lstStyle/>
          <a:p>
            <a:fld id="{E6132EA0-7947-45EF-83B8-AF3535B00852}" type="slidenum">
              <a:rPr lang="en-US" smtClean="0"/>
              <a:t>9</a:t>
            </a:fld>
            <a:endParaRPr lang="en-US" dirty="0"/>
          </a:p>
        </p:txBody>
      </p:sp>
    </p:spTree>
    <p:extLst>
      <p:ext uri="{BB962C8B-B14F-4D97-AF65-F5344CB8AC3E}">
        <p14:creationId xmlns:p14="http://schemas.microsoft.com/office/powerpoint/2010/main" val="1456832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91608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09425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385336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95691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04427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779935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635072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354351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Title 1"/>
          <p:cNvSpPr>
            <a:spLocks noGrp="1"/>
          </p:cNvSpPr>
          <p:nvPr>
            <p:ph type="title"/>
          </p:nvPr>
        </p:nvSpPr>
        <p:spPr>
          <a:xfrm>
            <a:off x="1515980" y="365126"/>
            <a:ext cx="9160043" cy="684847"/>
          </a:xfrm>
        </p:spPr>
        <p:txBody>
          <a:bodyPr/>
          <a:lstStyle/>
          <a:p>
            <a:r>
              <a:rPr lang="en-US"/>
              <a:t>Click to edit Master title style</a:t>
            </a:r>
          </a:p>
        </p:txBody>
      </p:sp>
      <p:sp>
        <p:nvSpPr>
          <p:cNvPr id="4" name="Text Placeholder 8"/>
          <p:cNvSpPr>
            <a:spLocks noGrp="1"/>
          </p:cNvSpPr>
          <p:nvPr>
            <p:ph type="body" sz="quarter" idx="10" hasCustomPrompt="1"/>
          </p:nvPr>
        </p:nvSpPr>
        <p:spPr>
          <a:xfrm>
            <a:off x="1516147" y="1049972"/>
            <a:ext cx="9159876" cy="354330"/>
          </a:xfrm>
        </p:spPr>
        <p:txBody>
          <a:bodyPr>
            <a:normAutofit/>
          </a:bodyPr>
          <a:lstStyle>
            <a:lvl1pPr marL="0" indent="0" algn="ctr">
              <a:buNone/>
              <a:defRPr sz="1800" baseline="0">
                <a:solidFill>
                  <a:srgbClr val="565D6D"/>
                </a:solidFill>
                <a:latin typeface="+mn-lt"/>
                <a:ea typeface="Verdana" panose="020B0604030504040204" pitchFamily="34" charset="0"/>
                <a:cs typeface="Verdana" panose="020B0604030504040204" pitchFamily="34" charset="0"/>
              </a:defRPr>
            </a:lvl1pPr>
          </a:lstStyle>
          <a:p>
            <a:pPr lvl="0"/>
            <a:r>
              <a:rPr lang="en-US" dirty="0"/>
              <a:t>Add subtitle (if necessary)</a:t>
            </a:r>
          </a:p>
        </p:txBody>
      </p:sp>
    </p:spTree>
    <p:extLst>
      <p:ext uri="{BB962C8B-B14F-4D97-AF65-F5344CB8AC3E}">
        <p14:creationId xmlns:p14="http://schemas.microsoft.com/office/powerpoint/2010/main" val="38077069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2-column 18 blue/14 blac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1" y="1117603"/>
            <a:ext cx="5270500" cy="5114923"/>
          </a:xfrm>
        </p:spPr>
        <p:txBody>
          <a:bodyPr/>
          <a:lstStyle>
            <a:lvl1pPr>
              <a:spcBef>
                <a:spcPts val="1000"/>
              </a:spcBef>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a:lvl1pPr>
          </a:lstStyle>
          <a:p>
            <a:r>
              <a:rPr lang="en-US">
                <a:solidFill>
                  <a:srgbClr val="0091CC"/>
                </a:solidFill>
              </a:rPr>
              <a:t>Florida Blue is an Independent Licensee of the Blue Cross and Blue Shield Association.</a:t>
            </a:r>
          </a:p>
        </p:txBody>
      </p:sp>
      <p:sp>
        <p:nvSpPr>
          <p:cNvPr id="6" name="Slide Number Placeholder 5"/>
          <p:cNvSpPr>
            <a:spLocks noGrp="1"/>
          </p:cNvSpPr>
          <p:nvPr>
            <p:ph type="sldNum" sz="quarter" idx="12"/>
          </p:nvPr>
        </p:nvSpPr>
        <p:spPr/>
        <p:txBody>
          <a:bodyPr/>
          <a:lstStyle>
            <a:lvl1pPr>
              <a:defRPr smtClean="0"/>
            </a:lvl1pPr>
          </a:lstStyle>
          <a:p>
            <a:fld id="{5D7E0B00-4FDE-D040-8275-1F4B80113D68}" type="slidenum">
              <a:rPr lang="en-US">
                <a:solidFill>
                  <a:srgbClr val="0091CC"/>
                </a:solidFill>
              </a:rPr>
              <a:pPr/>
              <a:t>‹#›</a:t>
            </a:fld>
            <a:endParaRPr lang="en-US">
              <a:solidFill>
                <a:srgbClr val="0091CC"/>
              </a:solidFill>
            </a:endParaRPr>
          </a:p>
        </p:txBody>
      </p:sp>
      <p:sp>
        <p:nvSpPr>
          <p:cNvPr id="7" name="Content Placeholder 2"/>
          <p:cNvSpPr>
            <a:spLocks noGrp="1"/>
          </p:cNvSpPr>
          <p:nvPr>
            <p:ph idx="13"/>
          </p:nvPr>
        </p:nvSpPr>
        <p:spPr>
          <a:xfrm>
            <a:off x="6311901" y="1136557"/>
            <a:ext cx="5270500" cy="5095969"/>
          </a:xfrm>
        </p:spPr>
        <p:txBody>
          <a:bodyPr/>
          <a:lstStyle>
            <a:lvl1pPr>
              <a:spcBef>
                <a:spcPts val="1000"/>
              </a:spcBef>
              <a:defRPr sz="1400"/>
            </a:lvl1pPr>
            <a:lvl2pPr marL="198438" indent="-122238">
              <a:defRPr sz="1400"/>
            </a:lvl2pPr>
            <a:lvl3pPr marL="398463" indent="-152400">
              <a:defRPr sz="1300"/>
            </a:lvl3pPr>
            <a:lvl4pPr marL="577850" indent="-131763">
              <a:defRPr sz="1300"/>
            </a:lvl4pPr>
            <a:lvl5pPr marL="777875" indent="-152400">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FB blue 1.83 200.jpg"/>
          <p:cNvPicPr>
            <a:picLocks noChangeAspect="1"/>
          </p:cNvPicPr>
          <p:nvPr userDrawn="1"/>
        </p:nvPicPr>
        <p:blipFill>
          <a:blip r:embed="rId2"/>
          <a:stretch>
            <a:fillRect/>
          </a:stretch>
        </p:blipFill>
        <p:spPr>
          <a:xfrm>
            <a:off x="613664" y="6377900"/>
            <a:ext cx="2231136" cy="187452"/>
          </a:xfrm>
          <a:prstGeom prst="rect">
            <a:avLst/>
          </a:prstGeom>
        </p:spPr>
      </p:pic>
    </p:spTree>
    <p:extLst>
      <p:ext uri="{BB962C8B-B14F-4D97-AF65-F5344CB8AC3E}">
        <p14:creationId xmlns:p14="http://schemas.microsoft.com/office/powerpoint/2010/main" val="416872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12551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13529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8/4/2020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39235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8/4/2020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27971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8/4/2020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52876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8/4/2020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49527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04721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85370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8/4/2020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534433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s>
</file>

<file path=ppt/slides/_rels/slide1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image" Target="../media/image45.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52.png"/></Relationships>
</file>

<file path=ppt/slides/_rels/slide1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13" Type="http://schemas.openxmlformats.org/officeDocument/2006/relationships/image" Target="../media/image18.jfif"/><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16.png"/><Relationship Id="rId5" Type="http://schemas.openxmlformats.org/officeDocument/2006/relationships/diagramQuickStyle" Target="../diagrams/quickStyle1.xml"/><Relationship Id="rId10" Type="http://schemas.openxmlformats.org/officeDocument/2006/relationships/image" Target="../media/image15.jfif"/><Relationship Id="rId4" Type="http://schemas.openxmlformats.org/officeDocument/2006/relationships/diagramLayout" Target="../diagrams/layout1.xml"/><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6242" y="2888009"/>
            <a:ext cx="8519802" cy="1646302"/>
          </a:xfrm>
        </p:spPr>
        <p:txBody>
          <a:bodyPr/>
          <a:lstStyle/>
          <a:p>
            <a:r>
              <a:rPr lang="en-US" dirty="0">
                <a:solidFill>
                  <a:schemeClr val="accent1">
                    <a:lumMod val="10000"/>
                  </a:schemeClr>
                </a:solidFill>
              </a:rPr>
              <a:t>NASSAU DISTRICT SCHOOLS</a:t>
            </a:r>
          </a:p>
        </p:txBody>
      </p:sp>
      <p:sp>
        <p:nvSpPr>
          <p:cNvPr id="3" name="Subtitle 2"/>
          <p:cNvSpPr>
            <a:spLocks noGrp="1"/>
          </p:cNvSpPr>
          <p:nvPr>
            <p:ph type="subTitle" idx="1"/>
          </p:nvPr>
        </p:nvSpPr>
        <p:spPr>
          <a:xfrm>
            <a:off x="1549108" y="4534309"/>
            <a:ext cx="7766936" cy="1096899"/>
          </a:xfrm>
        </p:spPr>
        <p:txBody>
          <a:bodyPr>
            <a:normAutofit/>
          </a:bodyPr>
          <a:lstStyle/>
          <a:p>
            <a:r>
              <a:rPr lang="en-US" sz="3600" dirty="0"/>
              <a:t>EMPLOYEE BENEFITS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9108" y="425030"/>
            <a:ext cx="3012382" cy="3012382"/>
          </a:xfrm>
          <a:prstGeom prst="rect">
            <a:avLst/>
          </a:prstGeom>
        </p:spPr>
      </p:pic>
    </p:spTree>
    <p:extLst>
      <p:ext uri="{BB962C8B-B14F-4D97-AF65-F5344CB8AC3E}">
        <p14:creationId xmlns:p14="http://schemas.microsoft.com/office/powerpoint/2010/main" val="808360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69432" y="341553"/>
            <a:ext cx="2880418" cy="566738"/>
          </a:xfrm>
          <a:prstGeom prst="rect">
            <a:avLst/>
          </a:prstGeom>
        </p:spPr>
        <p:txBody>
          <a:bodyP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solidFill>
                  <a:schemeClr val="accent1">
                    <a:lumMod val="50000"/>
                  </a:schemeClr>
                </a:solidFill>
              </a:rPr>
              <a:t>ONLINE TOOLS</a:t>
            </a:r>
          </a:p>
        </p:txBody>
      </p:sp>
      <p:grpSp>
        <p:nvGrpSpPr>
          <p:cNvPr id="3" name="Group 2"/>
          <p:cNvGrpSpPr/>
          <p:nvPr/>
        </p:nvGrpSpPr>
        <p:grpSpPr>
          <a:xfrm>
            <a:off x="879521" y="1255330"/>
            <a:ext cx="2452258" cy="1918794"/>
            <a:chOff x="879521" y="1089244"/>
            <a:chExt cx="2914714" cy="2294602"/>
          </a:xfrm>
        </p:grpSpPr>
        <p:pic>
          <p:nvPicPr>
            <p:cNvPr id="9220" name="Picture 4" descr="Florida Blue Logo - LogoDix"/>
            <p:cNvPicPr>
              <a:picLocks noChangeAspect="1" noChangeArrowheads="1"/>
            </p:cNvPicPr>
            <p:nvPr/>
          </p:nvPicPr>
          <p:blipFill>
            <a:blip r:embed="rId3">
              <a:clrChange>
                <a:clrFrom>
                  <a:srgbClr val="F8F8F8"/>
                </a:clrFrom>
                <a:clrTo>
                  <a:srgbClr val="F8F8F8">
                    <a:alpha val="0"/>
                  </a:srgbClr>
                </a:clrTo>
              </a:clrChange>
              <a:extLst>
                <a:ext uri="{28A0092B-C50C-407E-A947-70E740481C1C}">
                  <a14:useLocalDpi xmlns:a14="http://schemas.microsoft.com/office/drawing/2010/main" val="0"/>
                </a:ext>
              </a:extLst>
            </a:blip>
            <a:srcRect/>
            <a:stretch>
              <a:fillRect/>
            </a:stretch>
          </p:blipFill>
          <p:spPr bwMode="auto">
            <a:xfrm>
              <a:off x="1647226" y="1584489"/>
              <a:ext cx="2147009" cy="1127180"/>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Introducing our NEW Florida Blue App! | Florida Blu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9521" y="1089244"/>
              <a:ext cx="1374694" cy="229460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p:cNvGrpSpPr/>
          <p:nvPr/>
        </p:nvGrpSpPr>
        <p:grpSpPr>
          <a:xfrm>
            <a:off x="3279570" y="1134461"/>
            <a:ext cx="2091759" cy="2160532"/>
            <a:chOff x="3930155" y="1008992"/>
            <a:chExt cx="2228457" cy="2540941"/>
          </a:xfrm>
        </p:grpSpPr>
        <p:pic>
          <p:nvPicPr>
            <p:cNvPr id="9222" name="Picture 6" descr="Humana Military Mobile Ap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0155" y="1008992"/>
              <a:ext cx="1693960" cy="2540941"/>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Humana Pharmacy on the App Stor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40077" y="1747125"/>
              <a:ext cx="718535" cy="71853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3279570" y="3995231"/>
            <a:ext cx="2384820" cy="1933249"/>
            <a:chOff x="3753314" y="4183118"/>
            <a:chExt cx="2607321" cy="2271584"/>
          </a:xfrm>
        </p:grpSpPr>
        <p:pic>
          <p:nvPicPr>
            <p:cNvPr id="9234" name="Picture 18" descr="LegalShield –Law Firm Search &amp; Top Law Firms On-Call Stay ..."/>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53314" y="4183118"/>
              <a:ext cx="1775801" cy="2271584"/>
            </a:xfrm>
            <a:prstGeom prst="rect">
              <a:avLst/>
            </a:prstGeom>
            <a:noFill/>
            <a:extLst>
              <a:ext uri="{909E8E84-426E-40DD-AFC4-6F175D3DCCD1}">
                <a14:hiddenFill xmlns:a14="http://schemas.microsoft.com/office/drawing/2010/main">
                  <a:solidFill>
                    <a:srgbClr val="FFFFFF"/>
                  </a:solidFill>
                </a14:hiddenFill>
              </a:ext>
            </a:extLst>
          </p:spPr>
        </p:pic>
        <p:pic>
          <p:nvPicPr>
            <p:cNvPr id="9236" name="Picture 20" descr="Homepage | LegalShield US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84748" y="4882865"/>
              <a:ext cx="675887" cy="82425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6517503" y="1134461"/>
            <a:ext cx="2195574" cy="2039663"/>
            <a:chOff x="7428495" y="1255330"/>
            <a:chExt cx="2154165" cy="2294602"/>
          </a:xfrm>
        </p:grpSpPr>
        <p:pic>
          <p:nvPicPr>
            <p:cNvPr id="9228" name="Picture 12" descr="Aflac Brand Cent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88338" y="1863684"/>
              <a:ext cx="1094322" cy="109432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10"/>
            <a:stretch>
              <a:fillRect/>
            </a:stretch>
          </p:blipFill>
          <p:spPr>
            <a:xfrm>
              <a:off x="7428495" y="1255330"/>
              <a:ext cx="1101409" cy="2294602"/>
            </a:xfrm>
            <a:prstGeom prst="rect">
              <a:avLst/>
            </a:prstGeom>
          </p:spPr>
        </p:pic>
      </p:grpSp>
      <p:grpSp>
        <p:nvGrpSpPr>
          <p:cNvPr id="9" name="Group 8"/>
          <p:cNvGrpSpPr/>
          <p:nvPr/>
        </p:nvGrpSpPr>
        <p:grpSpPr>
          <a:xfrm>
            <a:off x="879521" y="4108443"/>
            <a:ext cx="1781757" cy="1823419"/>
            <a:chOff x="1014213" y="4349933"/>
            <a:chExt cx="2120731" cy="2203795"/>
          </a:xfrm>
        </p:grpSpPr>
        <p:pic>
          <p:nvPicPr>
            <p:cNvPr id="9230" name="Picture 14" descr="New York Lif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09848" y="5018825"/>
              <a:ext cx="725096" cy="725096"/>
            </a:xfrm>
            <a:prstGeom prst="rect">
              <a:avLst/>
            </a:prstGeom>
            <a:noFill/>
            <a:extLst>
              <a:ext uri="{909E8E84-426E-40DD-AFC4-6F175D3DCCD1}">
                <a14:hiddenFill xmlns:a14="http://schemas.microsoft.com/office/drawing/2010/main">
                  <a:solidFill>
                    <a:srgbClr val="FFFFFF"/>
                  </a:solidFill>
                </a14:hiddenFill>
              </a:ext>
            </a:extLst>
          </p:spPr>
        </p:pic>
        <p:pic>
          <p:nvPicPr>
            <p:cNvPr id="9238" name="Picture 22" descr="New York Life November Agency Strategy Meeting by MeetingPlay LLC"/>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14213" y="4349933"/>
              <a:ext cx="1240002" cy="220379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p:cNvGrpSpPr/>
          <p:nvPr/>
        </p:nvGrpSpPr>
        <p:grpSpPr>
          <a:xfrm>
            <a:off x="6430241" y="3793421"/>
            <a:ext cx="2209807" cy="2453462"/>
            <a:chOff x="6430241" y="3793421"/>
            <a:chExt cx="2209807" cy="2453462"/>
          </a:xfrm>
        </p:grpSpPr>
        <p:pic>
          <p:nvPicPr>
            <p:cNvPr id="9240" name="Picture 24" descr="Teladoc | 24/7 access to doctors by phone or vide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30241" y="3793421"/>
              <a:ext cx="1599661" cy="2453462"/>
            </a:xfrm>
            <a:prstGeom prst="rect">
              <a:avLst/>
            </a:prstGeom>
            <a:noFill/>
            <a:extLst>
              <a:ext uri="{909E8E84-426E-40DD-AFC4-6F175D3DCCD1}">
                <a14:hiddenFill xmlns:a14="http://schemas.microsoft.com/office/drawing/2010/main">
                  <a:solidFill>
                    <a:srgbClr val="FFFFFF"/>
                  </a:solidFill>
                </a14:hiddenFill>
              </a:ext>
            </a:extLst>
          </p:spPr>
        </p:pic>
        <p:pic>
          <p:nvPicPr>
            <p:cNvPr id="9242" name="Picture 26" descr="Javier's Virtual Visit | Your AHP Insurance in Action | Student ..."/>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61737" y="4479662"/>
              <a:ext cx="778311" cy="77831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17944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12351"/>
            <a:ext cx="8357809" cy="733425"/>
          </a:xfrm>
        </p:spPr>
        <p:txBody>
          <a:bodyPr>
            <a:normAutofit/>
          </a:bodyPr>
          <a:lstStyle/>
          <a:p>
            <a:pPr algn="ctr"/>
            <a:r>
              <a:rPr lang="en-US" sz="3200" dirty="0">
                <a:solidFill>
                  <a:schemeClr val="accent1">
                    <a:lumMod val="50000"/>
                  </a:schemeClr>
                </a:solidFill>
              </a:rPr>
              <a:t>Employee Enrollment Form – Florida Blue</a:t>
            </a: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9777" y="1415583"/>
            <a:ext cx="5828624" cy="4625775"/>
          </a:xfrm>
        </p:spPr>
      </p:pic>
      <p:sp>
        <p:nvSpPr>
          <p:cNvPr id="4" name="Footer Placeholder 3"/>
          <p:cNvSpPr>
            <a:spLocks noGrp="1"/>
          </p:cNvSpPr>
          <p:nvPr>
            <p:ph type="ftr" sz="quarter" idx="11"/>
          </p:nvPr>
        </p:nvSpPr>
        <p:spPr/>
        <p:txBody>
          <a:bodyPr/>
          <a:lstStyle/>
          <a:p>
            <a:r>
              <a:rPr lang="en-US">
                <a:solidFill>
                  <a:srgbClr val="0091CC"/>
                </a:solidFill>
              </a:rPr>
              <a:t>Florida Blue is an Independent Licensee of the Blue Cross and Blue Shield Association.</a:t>
            </a:r>
          </a:p>
        </p:txBody>
      </p:sp>
      <p:sp>
        <p:nvSpPr>
          <p:cNvPr id="5" name="Slide Number Placeholder 4"/>
          <p:cNvSpPr>
            <a:spLocks noGrp="1"/>
          </p:cNvSpPr>
          <p:nvPr>
            <p:ph type="sldNum" sz="quarter" idx="12"/>
          </p:nvPr>
        </p:nvSpPr>
        <p:spPr/>
        <p:txBody>
          <a:bodyPr/>
          <a:lstStyle/>
          <a:p>
            <a:fld id="{5D7E0B00-4FDE-D040-8275-1F4B80113D68}" type="slidenum">
              <a:rPr lang="en-US" smtClean="0">
                <a:solidFill>
                  <a:srgbClr val="0091CC"/>
                </a:solidFill>
              </a:rPr>
              <a:pPr/>
              <a:t>11</a:t>
            </a:fld>
            <a:endParaRPr lang="en-US">
              <a:solidFill>
                <a:srgbClr val="0091CC"/>
              </a:solidFill>
            </a:endParaRPr>
          </a:p>
        </p:txBody>
      </p:sp>
      <p:pic>
        <p:nvPicPr>
          <p:cNvPr id="8" name="Content Placeholder 7"/>
          <p:cNvPicPr>
            <a:picLocks noGrp="1" noChangeAspect="1"/>
          </p:cNvPicPr>
          <p:nvPr>
            <p:ph idx="4294967295"/>
          </p:nvPr>
        </p:nvPicPr>
        <p:blipFill>
          <a:blip r:embed="rId4">
            <a:extLst>
              <a:ext uri="{28A0092B-C50C-407E-A947-70E740481C1C}">
                <a14:useLocalDpi xmlns:a14="http://schemas.microsoft.com/office/drawing/2010/main" val="0"/>
              </a:ext>
            </a:extLst>
          </a:blip>
          <a:stretch>
            <a:fillRect/>
          </a:stretch>
        </p:blipFill>
        <p:spPr>
          <a:xfrm>
            <a:off x="6201671" y="1610271"/>
            <a:ext cx="4389342" cy="5150866"/>
          </a:xfrm>
        </p:spPr>
      </p:pic>
      <p:pic>
        <p:nvPicPr>
          <p:cNvPr id="2050" name="Picture 2" descr="C:\Users\e9ie\AppData\Local\Microsoft\Windows\Temporary Internet Files\Content.IE5\WJXN4RUD\13493463611587[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4757465" y="1033737"/>
            <a:ext cx="619675" cy="5334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e9ie\AppData\Local\Microsoft\Windows\Temporary Internet Files\Content.IE5\WJXN4RUD\13493463611587[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6200000">
            <a:off x="1936226" y="1896867"/>
            <a:ext cx="7186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e9ie\AppData\Local\Microsoft\Windows\Temporary Internet Files\Content.IE5\WJXN4RUD\13493463611587[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1446281">
            <a:off x="4648995" y="4973302"/>
            <a:ext cx="794802" cy="434401"/>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e9ie\AppData\Local\Microsoft\Windows\Temporary Internet Files\Content.IE5\WJXN4RUD\13493463611587[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6205265" y="1033734"/>
            <a:ext cx="619673" cy="5334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e9ie\AppData\Local\Microsoft\Windows\Temporary Internet Files\Content.IE5\WJXN4RUD\13493463611587[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73271" y="4919897"/>
            <a:ext cx="1095483" cy="541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1058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262469"/>
            <a:ext cx="7835295" cy="728132"/>
          </a:xfrm>
        </p:spPr>
        <p:txBody>
          <a:bodyPr>
            <a:normAutofit fontScale="90000"/>
          </a:bodyPr>
          <a:lstStyle/>
          <a:p>
            <a:pPr algn="ctr"/>
            <a:r>
              <a:rPr lang="en-US" sz="3200" dirty="0">
                <a:solidFill>
                  <a:schemeClr val="accent1">
                    <a:lumMod val="50000"/>
                  </a:schemeClr>
                </a:solidFill>
              </a:rPr>
              <a:t>Employee Change Application – Florida Blue</a:t>
            </a: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3400" y="990601"/>
            <a:ext cx="4343400" cy="4953000"/>
          </a:xfrm>
        </p:spPr>
      </p:pic>
      <p:sp>
        <p:nvSpPr>
          <p:cNvPr id="4" name="Footer Placeholder 3"/>
          <p:cNvSpPr>
            <a:spLocks noGrp="1"/>
          </p:cNvSpPr>
          <p:nvPr>
            <p:ph type="ftr" sz="quarter" idx="11"/>
          </p:nvPr>
        </p:nvSpPr>
        <p:spPr/>
        <p:txBody>
          <a:bodyPr/>
          <a:lstStyle/>
          <a:p>
            <a:r>
              <a:rPr lang="en-US">
                <a:solidFill>
                  <a:srgbClr val="0091CC"/>
                </a:solidFill>
              </a:rPr>
              <a:t>Florida Blue is an Independent Licensee of the Blue Cross and Blue Shield Association.</a:t>
            </a:r>
          </a:p>
        </p:txBody>
      </p:sp>
      <p:sp>
        <p:nvSpPr>
          <p:cNvPr id="5" name="Slide Number Placeholder 4"/>
          <p:cNvSpPr>
            <a:spLocks noGrp="1"/>
          </p:cNvSpPr>
          <p:nvPr>
            <p:ph type="sldNum" sz="quarter" idx="12"/>
          </p:nvPr>
        </p:nvSpPr>
        <p:spPr/>
        <p:txBody>
          <a:bodyPr/>
          <a:lstStyle/>
          <a:p>
            <a:fld id="{5D7E0B00-4FDE-D040-8275-1F4B80113D68}" type="slidenum">
              <a:rPr lang="en-US" smtClean="0">
                <a:solidFill>
                  <a:srgbClr val="0091CC"/>
                </a:solidFill>
              </a:rPr>
              <a:pPr/>
              <a:t>12</a:t>
            </a:fld>
            <a:endParaRPr lang="en-US">
              <a:solidFill>
                <a:srgbClr val="0091CC"/>
              </a:solidFill>
            </a:endParaRPr>
          </a:p>
        </p:txBody>
      </p:sp>
      <p:pic>
        <p:nvPicPr>
          <p:cNvPr id="3074" name="Picture 2" descr="C:\Users\e9ie\AppData\Local\Microsoft\Windows\Temporary Internet Files\Content.IE5\WJXN4RUD\13493463611587[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7961136">
            <a:off x="1617657" y="1360305"/>
            <a:ext cx="990600" cy="62677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e9ie\AppData\Local\Microsoft\Windows\Temporary Internet Files\Content.IE5\WJXN4RUD\13493463611587[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0165" y="2507826"/>
            <a:ext cx="1066800" cy="48779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e9ie\AppData\Local\Microsoft\Windows\Temporary Internet Files\Content.IE5\WJXN4RUD\13493463611587[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987083">
            <a:off x="3793544" y="4972191"/>
            <a:ext cx="1045100" cy="487800"/>
          </a:xfrm>
          <a:prstGeom prst="rect">
            <a:avLst/>
          </a:prstGeom>
          <a:noFill/>
          <a:extLst>
            <a:ext uri="{909E8E84-426E-40DD-AFC4-6F175D3DCCD1}">
              <a14:hiddenFill xmlns:a14="http://schemas.microsoft.com/office/drawing/2010/main">
                <a:solidFill>
                  <a:srgbClr val="FFFFFF"/>
                </a:solidFill>
              </a14:hiddenFill>
            </a:ext>
          </a:extLst>
        </p:spPr>
      </p:pic>
      <p:pic>
        <p:nvPicPr>
          <p:cNvPr id="10" name="Content Placeholder 9"/>
          <p:cNvPicPr>
            <a:picLocks noGrp="1" noChangeAspect="1"/>
          </p:cNvPicPr>
          <p:nvPr>
            <p:ph idx="13"/>
          </p:nvPr>
        </p:nvPicPr>
        <p:blipFill>
          <a:blip r:embed="rId7">
            <a:extLst>
              <a:ext uri="{28A0092B-C50C-407E-A947-70E740481C1C}">
                <a14:useLocalDpi xmlns:a14="http://schemas.microsoft.com/office/drawing/2010/main" val="0"/>
              </a:ext>
            </a:extLst>
          </a:blip>
          <a:stretch>
            <a:fillRect/>
          </a:stretch>
        </p:blipFill>
        <p:spPr>
          <a:xfrm>
            <a:off x="5286375" y="1088362"/>
            <a:ext cx="4800600" cy="5321212"/>
          </a:xfrm>
        </p:spPr>
      </p:pic>
      <p:pic>
        <p:nvPicPr>
          <p:cNvPr id="3077" name="Picture 5" descr="C:\Users\e9ie\AppData\Local\Microsoft\Windows\Temporary Internet Files\Content.IE5\WJXN4RUD\13493463611587[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6200000">
            <a:off x="7122091" y="723901"/>
            <a:ext cx="595769" cy="53339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e9ie\AppData\Local\Microsoft\Windows\Temporary Internet Files\Content.IE5\WJXN4RUD\13493463611587[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48600" y="3810001"/>
            <a:ext cx="10996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e9ie\AppData\Local\Microsoft\Windows\Temporary Internet Files\Content.IE5\WJXN4RUD\13493463611587[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616026" y="6035936"/>
            <a:ext cx="871000" cy="494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3702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solidFill>
                  <a:schemeClr val="accent1">
                    <a:lumMod val="50000"/>
                  </a:schemeClr>
                </a:solidFill>
              </a:rPr>
              <a:t>Employee Enrollment Form –Humana</a:t>
            </a:r>
          </a:p>
        </p:txBody>
      </p:sp>
      <p:sp>
        <p:nvSpPr>
          <p:cNvPr id="5" name="Slide Number Placeholder 4"/>
          <p:cNvSpPr>
            <a:spLocks noGrp="1"/>
          </p:cNvSpPr>
          <p:nvPr>
            <p:ph type="sldNum" sz="quarter" idx="12"/>
          </p:nvPr>
        </p:nvSpPr>
        <p:spPr/>
        <p:txBody>
          <a:bodyPr/>
          <a:lstStyle/>
          <a:p>
            <a:fld id="{5D7E0B00-4FDE-D040-8275-1F4B80113D68}" type="slidenum">
              <a:rPr lang="en-US" smtClean="0">
                <a:solidFill>
                  <a:srgbClr val="0091CC"/>
                </a:solidFill>
              </a:rPr>
              <a:pPr/>
              <a:t>13</a:t>
            </a:fld>
            <a:endParaRPr lang="en-US" dirty="0">
              <a:solidFill>
                <a:srgbClr val="0091CC"/>
              </a:solidFill>
            </a:endParaRPr>
          </a:p>
        </p:txBody>
      </p:sp>
      <p:pic>
        <p:nvPicPr>
          <p:cNvPr id="2052" name="Picture 4" descr="C:\Users\e9ie\AppData\Local\Microsoft\Windows\Temporary Internet Files\Content.IE5\WJXN4RUD\1349346361158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446281">
            <a:off x="4648995" y="4973302"/>
            <a:ext cx="794802" cy="4344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4"/>
          <a:srcRect t="2433"/>
          <a:stretch/>
        </p:blipFill>
        <p:spPr>
          <a:xfrm>
            <a:off x="2862943" y="1153886"/>
            <a:ext cx="4481496" cy="5503415"/>
          </a:xfrm>
          <a:prstGeom prst="rect">
            <a:avLst/>
          </a:prstGeom>
        </p:spPr>
      </p:pic>
      <p:sp>
        <p:nvSpPr>
          <p:cNvPr id="9" name="Left Arrow 8"/>
          <p:cNvSpPr/>
          <p:nvPr/>
        </p:nvSpPr>
        <p:spPr>
          <a:xfrm>
            <a:off x="6313714" y="1785257"/>
            <a:ext cx="696686" cy="468086"/>
          </a:xfrm>
          <a:prstGeom prst="leftArrow">
            <a:avLst/>
          </a:prstGeom>
          <a:solidFill>
            <a:srgbClr val="92D05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 Arrow 14"/>
          <p:cNvSpPr/>
          <p:nvPr/>
        </p:nvSpPr>
        <p:spPr>
          <a:xfrm>
            <a:off x="5769428" y="2797629"/>
            <a:ext cx="696686" cy="468086"/>
          </a:xfrm>
          <a:prstGeom prst="leftArrow">
            <a:avLst/>
          </a:prstGeom>
          <a:solidFill>
            <a:srgbClr val="92D05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 Arrow 15"/>
          <p:cNvSpPr/>
          <p:nvPr/>
        </p:nvSpPr>
        <p:spPr>
          <a:xfrm>
            <a:off x="6117771" y="4572000"/>
            <a:ext cx="696686" cy="468086"/>
          </a:xfrm>
          <a:prstGeom prst="leftArrow">
            <a:avLst/>
          </a:prstGeom>
          <a:solidFill>
            <a:srgbClr val="92D05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1367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77333" y="1143000"/>
            <a:ext cx="4014409" cy="5538030"/>
          </a:xfrm>
          <a:prstGeom prst="rect">
            <a:avLst/>
          </a:prstGeom>
        </p:spPr>
      </p:pic>
      <p:sp>
        <p:nvSpPr>
          <p:cNvPr id="2" name="Title 1"/>
          <p:cNvSpPr>
            <a:spLocks noGrp="1"/>
          </p:cNvSpPr>
          <p:nvPr>
            <p:ph type="title"/>
          </p:nvPr>
        </p:nvSpPr>
        <p:spPr/>
        <p:txBody>
          <a:bodyPr>
            <a:normAutofit/>
          </a:bodyPr>
          <a:lstStyle/>
          <a:p>
            <a:pPr algn="ctr"/>
            <a:r>
              <a:rPr lang="en-US" sz="3200" dirty="0">
                <a:solidFill>
                  <a:schemeClr val="accent1">
                    <a:lumMod val="50000"/>
                  </a:schemeClr>
                </a:solidFill>
              </a:rPr>
              <a:t>Employee Change Form –Humana</a:t>
            </a:r>
          </a:p>
        </p:txBody>
      </p:sp>
      <p:sp>
        <p:nvSpPr>
          <p:cNvPr id="5" name="Slide Number Placeholder 4"/>
          <p:cNvSpPr>
            <a:spLocks noGrp="1"/>
          </p:cNvSpPr>
          <p:nvPr>
            <p:ph type="sldNum" sz="quarter" idx="12"/>
          </p:nvPr>
        </p:nvSpPr>
        <p:spPr/>
        <p:txBody>
          <a:bodyPr/>
          <a:lstStyle/>
          <a:p>
            <a:fld id="{5D7E0B00-4FDE-D040-8275-1F4B80113D68}" type="slidenum">
              <a:rPr lang="en-US" smtClean="0">
                <a:solidFill>
                  <a:srgbClr val="0091CC"/>
                </a:solidFill>
              </a:rPr>
              <a:pPr/>
              <a:t>14</a:t>
            </a:fld>
            <a:endParaRPr lang="en-US" dirty="0">
              <a:solidFill>
                <a:srgbClr val="0091CC"/>
              </a:solidFill>
            </a:endParaRPr>
          </a:p>
        </p:txBody>
      </p:sp>
      <p:sp>
        <p:nvSpPr>
          <p:cNvPr id="9" name="Left Arrow 8"/>
          <p:cNvSpPr/>
          <p:nvPr/>
        </p:nvSpPr>
        <p:spPr>
          <a:xfrm>
            <a:off x="3995056" y="1930400"/>
            <a:ext cx="696686" cy="468086"/>
          </a:xfrm>
          <a:prstGeom prst="leftArrow">
            <a:avLst/>
          </a:prstGeom>
          <a:solidFill>
            <a:srgbClr val="92D05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 Arrow 14"/>
          <p:cNvSpPr/>
          <p:nvPr/>
        </p:nvSpPr>
        <p:spPr>
          <a:xfrm>
            <a:off x="2684537" y="2549071"/>
            <a:ext cx="696686" cy="468086"/>
          </a:xfrm>
          <a:prstGeom prst="leftArrow">
            <a:avLst/>
          </a:prstGeom>
          <a:solidFill>
            <a:srgbClr val="92D05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 Arrow 15"/>
          <p:cNvSpPr/>
          <p:nvPr/>
        </p:nvSpPr>
        <p:spPr>
          <a:xfrm>
            <a:off x="2525485" y="4071672"/>
            <a:ext cx="696686" cy="468086"/>
          </a:xfrm>
          <a:prstGeom prst="leftArrow">
            <a:avLst/>
          </a:prstGeom>
          <a:solidFill>
            <a:srgbClr val="92D05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stretch>
            <a:fillRect/>
          </a:stretch>
        </p:blipFill>
        <p:spPr>
          <a:xfrm>
            <a:off x="5517187" y="1113435"/>
            <a:ext cx="4367042" cy="5595491"/>
          </a:xfrm>
          <a:prstGeom prst="rect">
            <a:avLst/>
          </a:prstGeom>
        </p:spPr>
      </p:pic>
      <p:sp>
        <p:nvSpPr>
          <p:cNvPr id="11" name="Left Arrow 10"/>
          <p:cNvSpPr/>
          <p:nvPr/>
        </p:nvSpPr>
        <p:spPr>
          <a:xfrm>
            <a:off x="7522028" y="1273629"/>
            <a:ext cx="696686" cy="468086"/>
          </a:xfrm>
          <a:prstGeom prst="leftArrow">
            <a:avLst/>
          </a:prstGeom>
          <a:solidFill>
            <a:srgbClr val="92D05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 Arrow 11"/>
          <p:cNvSpPr/>
          <p:nvPr/>
        </p:nvSpPr>
        <p:spPr>
          <a:xfrm>
            <a:off x="7522028" y="5938401"/>
            <a:ext cx="696686" cy="468086"/>
          </a:xfrm>
          <a:prstGeom prst="leftArrow">
            <a:avLst/>
          </a:prstGeom>
          <a:solidFill>
            <a:srgbClr val="92D05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19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65537"/>
            <a:ext cx="10085259" cy="566738"/>
          </a:xfrm>
          <a:prstGeom prst="rect">
            <a:avLst/>
          </a:prstGeom>
        </p:spPr>
        <p:txBody>
          <a:bodyP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solidFill>
                  <a:schemeClr val="accent1">
                    <a:lumMod val="50000"/>
                  </a:schemeClr>
                </a:solidFill>
              </a:rPr>
              <a:t>DISTRICT WEBSITE PROVIDES VALUABLE RESOURCES</a:t>
            </a:r>
          </a:p>
        </p:txBody>
      </p:sp>
      <p:pic>
        <p:nvPicPr>
          <p:cNvPr id="7" name="Picture 6"/>
          <p:cNvPicPr>
            <a:picLocks noChangeAspect="1"/>
          </p:cNvPicPr>
          <p:nvPr/>
        </p:nvPicPr>
        <p:blipFill>
          <a:blip r:embed="rId3"/>
          <a:stretch>
            <a:fillRect/>
          </a:stretch>
        </p:blipFill>
        <p:spPr>
          <a:xfrm>
            <a:off x="2920434" y="2770443"/>
            <a:ext cx="4415787" cy="2735152"/>
          </a:xfrm>
          <a:prstGeom prst="rect">
            <a:avLst/>
          </a:prstGeom>
        </p:spPr>
      </p:pic>
      <p:sp>
        <p:nvSpPr>
          <p:cNvPr id="13" name="TextBox 12"/>
          <p:cNvSpPr txBox="1"/>
          <p:nvPr/>
        </p:nvSpPr>
        <p:spPr>
          <a:xfrm>
            <a:off x="2520995" y="1665386"/>
            <a:ext cx="5698665" cy="584775"/>
          </a:xfrm>
          <a:prstGeom prst="rect">
            <a:avLst/>
          </a:prstGeom>
          <a:noFill/>
        </p:spPr>
        <p:txBody>
          <a:bodyPr wrap="square" rtlCol="0">
            <a:spAutoFit/>
          </a:bodyPr>
          <a:lstStyle/>
          <a:p>
            <a:pPr algn="ctr"/>
            <a:r>
              <a:rPr lang="en-US" sz="3200" b="1" dirty="0">
                <a:solidFill>
                  <a:srgbClr val="002060"/>
                </a:solidFill>
              </a:rPr>
              <a:t>WWW.NASSAU.K12.FL.US/HR</a:t>
            </a:r>
          </a:p>
        </p:txBody>
      </p:sp>
    </p:spTree>
    <p:extLst>
      <p:ext uri="{BB962C8B-B14F-4D97-AF65-F5344CB8AC3E}">
        <p14:creationId xmlns:p14="http://schemas.microsoft.com/office/powerpoint/2010/main" val="3320190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64820" y="185372"/>
            <a:ext cx="3192969" cy="566738"/>
          </a:xfrm>
          <a:prstGeom prst="rect">
            <a:avLst/>
          </a:prstGeom>
        </p:spPr>
        <p:txBody>
          <a:bodyP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solidFill>
                  <a:schemeClr val="accent1">
                    <a:lumMod val="50000"/>
                  </a:schemeClr>
                </a:solidFill>
              </a:rPr>
              <a:t>QUESTIONS?</a:t>
            </a:r>
          </a:p>
        </p:txBody>
      </p:sp>
      <p:sp>
        <p:nvSpPr>
          <p:cNvPr id="5" name="Title 1"/>
          <p:cNvSpPr txBox="1">
            <a:spLocks/>
          </p:cNvSpPr>
          <p:nvPr/>
        </p:nvSpPr>
        <p:spPr>
          <a:xfrm>
            <a:off x="2936866" y="5889998"/>
            <a:ext cx="4967676" cy="667407"/>
          </a:xfrm>
          <a:prstGeom prst="rect">
            <a:avLst/>
          </a:prstGeom>
        </p:spPr>
        <p:txBody>
          <a:bodyP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dirty="0">
                <a:solidFill>
                  <a:schemeClr val="accent1">
                    <a:lumMod val="50000"/>
                  </a:schemeClr>
                </a:solidFill>
              </a:rPr>
              <a:t>Leanne Peacock - (904) 491-9876</a:t>
            </a:r>
          </a:p>
        </p:txBody>
      </p:sp>
      <p:grpSp>
        <p:nvGrpSpPr>
          <p:cNvPr id="11" name="Group 10"/>
          <p:cNvGrpSpPr/>
          <p:nvPr/>
        </p:nvGrpSpPr>
        <p:grpSpPr>
          <a:xfrm>
            <a:off x="742339" y="2325007"/>
            <a:ext cx="9762822" cy="3157230"/>
            <a:chOff x="773870" y="1683876"/>
            <a:chExt cx="9762822" cy="3157230"/>
          </a:xfrm>
        </p:grpSpPr>
        <p:pic>
          <p:nvPicPr>
            <p:cNvPr id="7" name="Picture 6"/>
            <p:cNvPicPr>
              <a:picLocks noChangeAspect="1"/>
            </p:cNvPicPr>
            <p:nvPr/>
          </p:nvPicPr>
          <p:blipFill>
            <a:blip r:embed="rId3"/>
            <a:stretch>
              <a:fillRect/>
            </a:stretch>
          </p:blipFill>
          <p:spPr>
            <a:xfrm rot="528843">
              <a:off x="2633550" y="1683876"/>
              <a:ext cx="2030114" cy="2389651"/>
            </a:xfrm>
            <a:prstGeom prst="rect">
              <a:avLst/>
            </a:prstGeom>
          </p:spPr>
        </p:pic>
        <p:pic>
          <p:nvPicPr>
            <p:cNvPr id="6" name="Picture 5"/>
            <p:cNvPicPr>
              <a:picLocks noChangeAspect="1"/>
            </p:cNvPicPr>
            <p:nvPr/>
          </p:nvPicPr>
          <p:blipFill>
            <a:blip r:embed="rId4"/>
            <a:stretch>
              <a:fillRect/>
            </a:stretch>
          </p:blipFill>
          <p:spPr>
            <a:xfrm rot="20584545">
              <a:off x="773870" y="1945953"/>
              <a:ext cx="2007703" cy="2389953"/>
            </a:xfrm>
            <a:prstGeom prst="rect">
              <a:avLst/>
            </a:prstGeom>
          </p:spPr>
        </p:pic>
        <p:pic>
          <p:nvPicPr>
            <p:cNvPr id="10" name="Picture 9"/>
            <p:cNvPicPr>
              <a:picLocks noChangeAspect="1"/>
            </p:cNvPicPr>
            <p:nvPr/>
          </p:nvPicPr>
          <p:blipFill>
            <a:blip r:embed="rId5"/>
            <a:stretch>
              <a:fillRect/>
            </a:stretch>
          </p:blipFill>
          <p:spPr>
            <a:xfrm rot="21014611">
              <a:off x="8119088" y="1726928"/>
              <a:ext cx="2417604" cy="2816251"/>
            </a:xfrm>
            <a:prstGeom prst="rect">
              <a:avLst/>
            </a:prstGeom>
          </p:spPr>
        </p:pic>
        <p:pic>
          <p:nvPicPr>
            <p:cNvPr id="9" name="Picture 8"/>
            <p:cNvPicPr>
              <a:picLocks noChangeAspect="1"/>
            </p:cNvPicPr>
            <p:nvPr/>
          </p:nvPicPr>
          <p:blipFill>
            <a:blip r:embed="rId6"/>
            <a:stretch>
              <a:fillRect/>
            </a:stretch>
          </p:blipFill>
          <p:spPr>
            <a:xfrm rot="1846158">
              <a:off x="6042458" y="1961964"/>
              <a:ext cx="2077732" cy="2879142"/>
            </a:xfrm>
            <a:prstGeom prst="rect">
              <a:avLst/>
            </a:prstGeom>
          </p:spPr>
        </p:pic>
        <p:pic>
          <p:nvPicPr>
            <p:cNvPr id="8" name="Picture 7"/>
            <p:cNvPicPr>
              <a:picLocks noChangeAspect="1"/>
            </p:cNvPicPr>
            <p:nvPr/>
          </p:nvPicPr>
          <p:blipFill>
            <a:blip r:embed="rId7"/>
            <a:stretch>
              <a:fillRect/>
            </a:stretch>
          </p:blipFill>
          <p:spPr>
            <a:xfrm rot="20636732">
              <a:off x="4618107" y="1857112"/>
              <a:ext cx="1936656" cy="2247219"/>
            </a:xfrm>
            <a:prstGeom prst="rect">
              <a:avLst/>
            </a:prstGeom>
          </p:spPr>
        </p:pic>
      </p:grpSp>
      <p:sp>
        <p:nvSpPr>
          <p:cNvPr id="12" name="TextBox 11"/>
          <p:cNvSpPr txBox="1"/>
          <p:nvPr/>
        </p:nvSpPr>
        <p:spPr>
          <a:xfrm>
            <a:off x="1068659" y="1364337"/>
            <a:ext cx="8408276" cy="830997"/>
          </a:xfrm>
          <a:prstGeom prst="rect">
            <a:avLst/>
          </a:prstGeom>
          <a:noFill/>
        </p:spPr>
        <p:txBody>
          <a:bodyPr wrap="square" rtlCol="0">
            <a:spAutoFit/>
          </a:bodyPr>
          <a:lstStyle/>
          <a:p>
            <a:pPr algn="ctr"/>
            <a:r>
              <a:rPr lang="en-US" sz="2400" dirty="0"/>
              <a:t>PLEASE REFER TO YOUR 2020-2021 INSURANCE &amp; BENEFITS INFORMATION GUIDE</a:t>
            </a:r>
          </a:p>
        </p:txBody>
      </p:sp>
    </p:spTree>
    <p:extLst>
      <p:ext uri="{BB962C8B-B14F-4D97-AF65-F5344CB8AC3E}">
        <p14:creationId xmlns:p14="http://schemas.microsoft.com/office/powerpoint/2010/main" val="1339680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417" y="207578"/>
            <a:ext cx="5460708" cy="566738"/>
          </a:xfrm>
        </p:spPr>
        <p:txBody>
          <a:bodyPr>
            <a:noAutofit/>
          </a:bodyPr>
          <a:lstStyle/>
          <a:p>
            <a:r>
              <a:rPr lang="en-US" sz="3200" dirty="0">
                <a:solidFill>
                  <a:schemeClr val="accent1">
                    <a:lumMod val="50000"/>
                  </a:schemeClr>
                </a:solidFill>
              </a:rPr>
              <a:t>OPEN ENROLLMENT IS HERE!</a:t>
            </a:r>
          </a:p>
        </p:txBody>
      </p:sp>
      <p:sp>
        <p:nvSpPr>
          <p:cNvPr id="4" name="Text Placeholder 3"/>
          <p:cNvSpPr>
            <a:spLocks noGrp="1"/>
          </p:cNvSpPr>
          <p:nvPr>
            <p:ph type="body" sz="half" idx="2"/>
          </p:nvPr>
        </p:nvSpPr>
        <p:spPr>
          <a:xfrm>
            <a:off x="3220838" y="7705726"/>
            <a:ext cx="8596667" cy="674024"/>
          </a:xfrm>
        </p:spPr>
        <p:txBody>
          <a:bodyPr/>
          <a:lstStyle/>
          <a:p>
            <a:endParaRPr lang="en-US" dirty="0"/>
          </a:p>
        </p:txBody>
      </p:sp>
      <p:pic>
        <p:nvPicPr>
          <p:cNvPr id="1026" name="Picture 2" descr="Open Enrollment ends Oct. 31 | Vanderbilt News | Vanderbilt Univers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7993" y="1016054"/>
            <a:ext cx="4371178" cy="414452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7111131" y="4979909"/>
            <a:ext cx="2068203" cy="566738"/>
          </a:xfrm>
          <a:prstGeom prst="rect">
            <a:avLst/>
          </a:prstGeom>
        </p:spPr>
        <p:txBody>
          <a:bodyPr vert="horz" lIns="91440" tIns="45720" rIns="91440" bIns="45720" rtlCol="0" anchor="b">
            <a:noAutofit/>
          </a:bodyPr>
          <a:lstStyle>
            <a:lvl1pPr algn="l" defTabSz="457200" rtl="0" eaLnBrk="1" latinLnBrk="0" hangingPunct="1">
              <a:spcBef>
                <a:spcPct val="0"/>
              </a:spcBef>
              <a:buNone/>
              <a:defRPr sz="2400" b="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solidFill>
                  <a:schemeClr val="accent1">
                    <a:lumMod val="50000"/>
                  </a:schemeClr>
                </a:solidFill>
              </a:rPr>
              <a:t>July 31</a:t>
            </a:r>
            <a:r>
              <a:rPr lang="en-US" sz="3200" baseline="30000" dirty="0">
                <a:solidFill>
                  <a:schemeClr val="accent1">
                    <a:lumMod val="50000"/>
                  </a:schemeClr>
                </a:solidFill>
              </a:rPr>
              <a:t>st</a:t>
            </a:r>
            <a:r>
              <a:rPr lang="en-US" sz="3200" dirty="0">
                <a:solidFill>
                  <a:schemeClr val="accent1">
                    <a:lumMod val="50000"/>
                  </a:schemeClr>
                </a:solidFill>
              </a:rPr>
              <a:t>  </a:t>
            </a:r>
          </a:p>
        </p:txBody>
      </p:sp>
    </p:spTree>
    <p:extLst>
      <p:ext uri="{BB962C8B-B14F-4D97-AF65-F5344CB8AC3E}">
        <p14:creationId xmlns:p14="http://schemas.microsoft.com/office/powerpoint/2010/main" val="606011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61417" y="207578"/>
            <a:ext cx="5460708" cy="566738"/>
          </a:xfrm>
          <a:prstGeom prst="rect">
            <a:avLst/>
          </a:prstGeom>
        </p:spPr>
        <p:txBody>
          <a:bodyP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solidFill>
                  <a:schemeClr val="accent1">
                    <a:lumMod val="50000"/>
                  </a:schemeClr>
                </a:solidFill>
              </a:rPr>
              <a:t>OPTIONS TO CONSIDER…</a:t>
            </a:r>
          </a:p>
        </p:txBody>
      </p:sp>
      <p:pic>
        <p:nvPicPr>
          <p:cNvPr id="2050" name="Picture 2" descr="Your Health Care Options for the Holidays and Every Day - Family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8871" y="1471558"/>
            <a:ext cx="5719708" cy="3521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1637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61417" y="207578"/>
            <a:ext cx="5460708" cy="566738"/>
          </a:xfrm>
          <a:prstGeom prst="rect">
            <a:avLst/>
          </a:prstGeom>
        </p:spPr>
        <p:txBody>
          <a:bodyP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solidFill>
                  <a:schemeClr val="accent1">
                    <a:lumMod val="50000"/>
                  </a:schemeClr>
                </a:solidFill>
              </a:rPr>
              <a:t>QUALIFIED LIFE EVENTS</a:t>
            </a:r>
          </a:p>
        </p:txBody>
      </p:sp>
      <p:sp>
        <p:nvSpPr>
          <p:cNvPr id="10" name="AutoShape 14" descr="Special Enrollment | Covered Californ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14" name="Group 13"/>
          <p:cNvGrpSpPr/>
          <p:nvPr/>
        </p:nvGrpSpPr>
        <p:grpSpPr>
          <a:xfrm>
            <a:off x="798747" y="1030671"/>
            <a:ext cx="7501682" cy="5190543"/>
            <a:chOff x="1735963" y="1327233"/>
            <a:chExt cx="7501682" cy="5190543"/>
          </a:xfrm>
        </p:grpSpPr>
        <p:pic>
          <p:nvPicPr>
            <p:cNvPr id="3084" name="Picture 12" descr="Employee - Free computer ic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4626" y="2608240"/>
              <a:ext cx="3785804" cy="1987547"/>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4939861" y="1407702"/>
              <a:ext cx="2385849" cy="1277349"/>
              <a:chOff x="4948195" y="1504567"/>
              <a:chExt cx="2858814" cy="1629103"/>
            </a:xfrm>
          </p:grpSpPr>
          <p:sp>
            <p:nvSpPr>
              <p:cNvPr id="4" name="Oval Callout 3"/>
              <p:cNvSpPr/>
              <p:nvPr/>
            </p:nvSpPr>
            <p:spPr>
              <a:xfrm>
                <a:off x="4948195" y="1504567"/>
                <a:ext cx="2858814" cy="162910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5262715" y="1688534"/>
                <a:ext cx="2224817" cy="923330"/>
              </a:xfrm>
              <a:prstGeom prst="rect">
                <a:avLst/>
              </a:prstGeom>
              <a:noFill/>
            </p:spPr>
            <p:txBody>
              <a:bodyPr wrap="square" rtlCol="0">
                <a:spAutoFit/>
              </a:bodyPr>
              <a:lstStyle/>
              <a:p>
                <a:pPr algn="ctr"/>
                <a:r>
                  <a:rPr lang="en-US" dirty="0"/>
                  <a:t>When can I make a change to my benefits?</a:t>
                </a:r>
              </a:p>
            </p:txBody>
          </p:sp>
        </p:grpSp>
        <p:pic>
          <p:nvPicPr>
            <p:cNvPr id="11" name="Picture 10"/>
            <p:cNvPicPr>
              <a:picLocks noChangeAspect="1"/>
            </p:cNvPicPr>
            <p:nvPr/>
          </p:nvPicPr>
          <p:blipFill>
            <a:blip r:embed="rId4"/>
            <a:stretch>
              <a:fillRect/>
            </a:stretch>
          </p:blipFill>
          <p:spPr>
            <a:xfrm>
              <a:off x="2891826" y="1327233"/>
              <a:ext cx="1551484" cy="1438286"/>
            </a:xfrm>
            <a:prstGeom prst="rect">
              <a:avLst/>
            </a:prstGeom>
          </p:spPr>
        </p:pic>
        <p:pic>
          <p:nvPicPr>
            <p:cNvPr id="3092" name="Picture 20" descr="Divorce | Home | BlahTherapy - Online Therapy and Counseling Services."/>
            <p:cNvPicPr>
              <a:picLocks noChangeAspect="1" noChangeArrowheads="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27714" y="5322007"/>
              <a:ext cx="1195768" cy="1195769"/>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Special Enrollment | Covered Californ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93379" y="3549738"/>
              <a:ext cx="1844266" cy="170970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7">
              <a:duotone>
                <a:schemeClr val="accent6">
                  <a:shade val="45000"/>
                  <a:satMod val="135000"/>
                </a:schemeClr>
                <a:prstClr val="white"/>
              </a:duotone>
            </a:blip>
            <a:stretch>
              <a:fillRect/>
            </a:stretch>
          </p:blipFill>
          <p:spPr>
            <a:xfrm>
              <a:off x="1735963" y="3116727"/>
              <a:ext cx="1155863" cy="1155863"/>
            </a:xfrm>
            <a:prstGeom prst="rect">
              <a:avLst/>
            </a:prstGeom>
          </p:spPr>
        </p:pic>
        <p:pic>
          <p:nvPicPr>
            <p:cNvPr id="3102" name="Picture 30" descr="Birthday Cake Icon of Colored Outline style - Available in SVG ..."/>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74122" y="4873013"/>
              <a:ext cx="1155254" cy="1155254"/>
            </a:xfrm>
            <a:prstGeom prst="rect">
              <a:avLst/>
            </a:prstGeom>
            <a:noFill/>
            <a:extLst>
              <a:ext uri="{909E8E84-426E-40DD-AFC4-6F175D3DCCD1}">
                <a14:hiddenFill xmlns:a14="http://schemas.microsoft.com/office/drawing/2010/main">
                  <a:solidFill>
                    <a:srgbClr val="FFFFFF"/>
                  </a:solidFill>
                </a14:hiddenFill>
              </a:ext>
            </a:extLst>
          </p:spPr>
        </p:pic>
        <p:pic>
          <p:nvPicPr>
            <p:cNvPr id="3106" name="Picture 34" descr="Health Insurance icon | IconBros"/>
            <p:cNvPicPr>
              <a:picLocks noChangeAspect="1" noChangeArrowheads="1"/>
            </p:cNvPicPr>
            <p:nvPr/>
          </p:nvPicPr>
          <p:blipFill>
            <a:blip r:embed="rId9">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07500" y="1667900"/>
              <a:ext cx="1216025" cy="1216025"/>
            </a:xfrm>
            <a:prstGeom prst="rect">
              <a:avLst/>
            </a:prstGeom>
            <a:noFill/>
            <a:extLst>
              <a:ext uri="{909E8E84-426E-40DD-AFC4-6F175D3DCCD1}">
                <a14:hiddenFill xmlns:a14="http://schemas.microsoft.com/office/drawing/2010/main">
                  <a:solidFill>
                    <a:srgbClr val="FFFFFF"/>
                  </a:solidFill>
                </a14:hiddenFill>
              </a:ext>
            </a:extLst>
          </p:spPr>
        </p:pic>
      </p:grpSp>
      <p:pic>
        <p:nvPicPr>
          <p:cNvPr id="3108" name="Picture 36" descr="Calendar 4 Icon"/>
          <p:cNvPicPr>
            <a:picLocks noChangeAspect="1" noChangeArrowheads="1"/>
          </p:cNvPicPr>
          <p:nvPr/>
        </p:nvPicPr>
        <p:blipFill>
          <a:blip r:embed="rId10">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90141" y="-136267"/>
            <a:ext cx="1458397" cy="1458397"/>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Arrow Connector 16"/>
          <p:cNvCxnSpPr/>
          <p:nvPr/>
        </p:nvCxnSpPr>
        <p:spPr>
          <a:xfrm>
            <a:off x="5193501" y="490947"/>
            <a:ext cx="3048769"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9599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108"/>
                                        </p:tgtEl>
                                        <p:attrNameLst>
                                          <p:attrName>style.visibility</p:attrName>
                                        </p:attrNameLst>
                                      </p:cBhvr>
                                      <p:to>
                                        <p:strVal val="visible"/>
                                      </p:to>
                                    </p:set>
                                    <p:animEffect transition="in" filter="fade">
                                      <p:cBhvr>
                                        <p:cTn id="7" dur="1000"/>
                                        <p:tgtEl>
                                          <p:spTgt spid="3108"/>
                                        </p:tgtEl>
                                      </p:cBhvr>
                                    </p:animEffect>
                                    <p:anim calcmode="lin" valueType="num">
                                      <p:cBhvr>
                                        <p:cTn id="8" dur="1000" fill="hold"/>
                                        <p:tgtEl>
                                          <p:spTgt spid="3108"/>
                                        </p:tgtEl>
                                        <p:attrNameLst>
                                          <p:attrName>ppt_x</p:attrName>
                                        </p:attrNameLst>
                                      </p:cBhvr>
                                      <p:tavLst>
                                        <p:tav tm="0">
                                          <p:val>
                                            <p:strVal val="#ppt_x"/>
                                          </p:val>
                                        </p:tav>
                                        <p:tav tm="100000">
                                          <p:val>
                                            <p:strVal val="#ppt_x"/>
                                          </p:val>
                                        </p:tav>
                                      </p:tavLst>
                                    </p:anim>
                                    <p:anim calcmode="lin" valueType="num">
                                      <p:cBhvr>
                                        <p:cTn id="9" dur="1000" fill="hold"/>
                                        <p:tgtEl>
                                          <p:spTgt spid="310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61416" y="207578"/>
            <a:ext cx="7361479" cy="566738"/>
          </a:xfrm>
          <a:prstGeom prst="rect">
            <a:avLst/>
          </a:prstGeom>
        </p:spPr>
        <p:txBody>
          <a:bodyP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solidFill>
                  <a:schemeClr val="accent1">
                    <a:lumMod val="50000"/>
                  </a:schemeClr>
                </a:solidFill>
              </a:rPr>
              <a:t>ALL CARRIERS ARE STAYING THE SAME!</a:t>
            </a:r>
          </a:p>
        </p:txBody>
      </p:sp>
      <p:graphicFrame>
        <p:nvGraphicFramePr>
          <p:cNvPr id="12" name="Diagram 11"/>
          <p:cNvGraphicFramePr/>
          <p:nvPr>
            <p:extLst>
              <p:ext uri="{D42A27DB-BD31-4B8C-83A1-F6EECF244321}">
                <p14:modId xmlns:p14="http://schemas.microsoft.com/office/powerpoint/2010/main" val="3557425392"/>
              </p:ext>
            </p:extLst>
          </p:nvPr>
        </p:nvGraphicFramePr>
        <p:xfrm>
          <a:off x="1474952" y="95089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18371" y="1938112"/>
            <a:ext cx="1955989" cy="620004"/>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23262" y="2978647"/>
            <a:ext cx="1412351" cy="459485"/>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13000" y="3853429"/>
            <a:ext cx="1286978" cy="418697"/>
          </a:xfrm>
          <a:prstGeom prst="rect">
            <a:avLst/>
          </a:prstGeom>
        </p:spPr>
      </p:pic>
      <p:pic>
        <p:nvPicPr>
          <p:cNvPr id="17" name="Picture 16"/>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62331" y="3853429"/>
            <a:ext cx="1831387" cy="505327"/>
          </a:xfrm>
          <a:prstGeom prst="rect">
            <a:avLst/>
          </a:prstGeom>
        </p:spPr>
      </p:pic>
      <p:pic>
        <p:nvPicPr>
          <p:cNvPr id="18" name="Picture 17"/>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15620" y="4806369"/>
            <a:ext cx="1856199" cy="512174"/>
          </a:xfrm>
          <a:prstGeom prst="rect">
            <a:avLst/>
          </a:prstGeom>
        </p:spPr>
      </p:pic>
      <p:pic>
        <p:nvPicPr>
          <p:cNvPr id="19" name="Picture 18"/>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95288" y="4631033"/>
            <a:ext cx="1557383" cy="876029"/>
          </a:xfrm>
          <a:prstGeom prst="rect">
            <a:avLst/>
          </a:prstGeom>
        </p:spPr>
      </p:pic>
      <p:pic>
        <p:nvPicPr>
          <p:cNvPr id="22" name="Picture 2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743720" y="5595351"/>
            <a:ext cx="2398487" cy="764518"/>
          </a:xfrm>
          <a:prstGeom prst="rect">
            <a:avLst/>
          </a:prstGeom>
        </p:spPr>
      </p:pic>
      <p:pic>
        <p:nvPicPr>
          <p:cNvPr id="24" name="Picture 23"/>
          <p:cNvPicPr>
            <a:picLocks noChangeAspect="1"/>
          </p:cNvPicPr>
          <p:nvPr/>
        </p:nvPicPr>
        <p:blipFill>
          <a:blip r:embed="rId13">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5078503" y="1163066"/>
            <a:ext cx="3967656" cy="442110"/>
          </a:xfrm>
          <a:prstGeom prst="rect">
            <a:avLst/>
          </a:prstGeom>
        </p:spPr>
      </p:pic>
      <p:pic>
        <p:nvPicPr>
          <p:cNvPr id="13" name="Picture 12">
            <a:extLst>
              <a:ext uri="{FF2B5EF4-FFF2-40B4-BE49-F238E27FC236}">
                <a16:creationId xmlns:a16="http://schemas.microsoft.com/office/drawing/2014/main" id="{F96828CB-8F66-4150-902C-8CC55957852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78024" y="4806369"/>
            <a:ext cx="1286978" cy="418697"/>
          </a:xfrm>
          <a:prstGeom prst="rect">
            <a:avLst/>
          </a:prstGeom>
        </p:spPr>
      </p:pic>
    </p:spTree>
    <p:extLst>
      <p:ext uri="{BB962C8B-B14F-4D97-AF65-F5344CB8AC3E}">
        <p14:creationId xmlns:p14="http://schemas.microsoft.com/office/powerpoint/2010/main" val="26742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829730" y="2204404"/>
            <a:ext cx="8818765" cy="566738"/>
          </a:xfrm>
          <a:prstGeom prst="rect">
            <a:avLst/>
          </a:prstGeom>
        </p:spPr>
        <p:txBody>
          <a:bodyP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solidFill>
                  <a:schemeClr val="accent1">
                    <a:lumMod val="50000"/>
                  </a:schemeClr>
                </a:solidFill>
              </a:rPr>
              <a:t>Dental Plan CS150 (HMO) is no longer available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718" y="1070378"/>
            <a:ext cx="3140911" cy="995597"/>
          </a:xfrm>
          <a:prstGeom prst="rect">
            <a:avLst/>
          </a:prstGeom>
        </p:spPr>
      </p:pic>
      <p:pic>
        <p:nvPicPr>
          <p:cNvPr id="9" name="Picture 8"/>
          <p:cNvPicPr>
            <a:picLocks noChangeAspect="1"/>
          </p:cNvPicPr>
          <p:nvPr/>
        </p:nvPicPr>
        <p:blipFill>
          <a:blip r:embed="rId4"/>
          <a:stretch>
            <a:fillRect/>
          </a:stretch>
        </p:blipFill>
        <p:spPr>
          <a:xfrm>
            <a:off x="2263174" y="3592133"/>
            <a:ext cx="5094068" cy="1451841"/>
          </a:xfrm>
          <a:prstGeom prst="rect">
            <a:avLst/>
          </a:prstGeom>
        </p:spPr>
      </p:pic>
      <p:sp>
        <p:nvSpPr>
          <p:cNvPr id="10" name="Flowchart: Summing Junction 9"/>
          <p:cNvSpPr/>
          <p:nvPr/>
        </p:nvSpPr>
        <p:spPr>
          <a:xfrm>
            <a:off x="2871699" y="3048000"/>
            <a:ext cx="3781349" cy="2774731"/>
          </a:xfrm>
          <a:prstGeom prst="flowChartSummingJunction">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15145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8564" y="365123"/>
            <a:ext cx="9160043" cy="684847"/>
          </a:xfrm>
        </p:spPr>
        <p:txBody>
          <a:bodyPr/>
          <a:lstStyle/>
          <a:p>
            <a:r>
              <a:rPr lang="en-US" sz="3200" dirty="0">
                <a:solidFill>
                  <a:schemeClr val="accent1">
                    <a:lumMod val="50000"/>
                  </a:schemeClr>
                </a:solidFill>
              </a:rPr>
              <a:t>Telemedicine</a:t>
            </a:r>
          </a:p>
        </p:txBody>
      </p:sp>
      <p:pic>
        <p:nvPicPr>
          <p:cNvPr id="4" name="Picture 3"/>
          <p:cNvPicPr>
            <a:picLocks noChangeAspect="1"/>
          </p:cNvPicPr>
          <p:nvPr/>
        </p:nvPicPr>
        <p:blipFill rotWithShape="1">
          <a:blip r:embed="rId3"/>
          <a:srcRect l="-1" r="62312"/>
          <a:stretch/>
        </p:blipFill>
        <p:spPr>
          <a:xfrm>
            <a:off x="1108564" y="1049970"/>
            <a:ext cx="3338745" cy="5577445"/>
          </a:xfrm>
          <a:prstGeom prst="rect">
            <a:avLst/>
          </a:prstGeom>
        </p:spPr>
      </p:pic>
      <p:pic>
        <p:nvPicPr>
          <p:cNvPr id="5" name="Picture 4"/>
          <p:cNvPicPr>
            <a:picLocks noChangeAspect="1"/>
          </p:cNvPicPr>
          <p:nvPr/>
        </p:nvPicPr>
        <p:blipFill>
          <a:blip r:embed="rId4"/>
          <a:stretch>
            <a:fillRect/>
          </a:stretch>
        </p:blipFill>
        <p:spPr>
          <a:xfrm>
            <a:off x="5165457" y="1049971"/>
            <a:ext cx="4544856" cy="5577444"/>
          </a:xfrm>
          <a:prstGeom prst="rect">
            <a:avLst/>
          </a:prstGeom>
        </p:spPr>
      </p:pic>
    </p:spTree>
    <p:extLst>
      <p:ext uri="{BB962C8B-B14F-4D97-AF65-F5344CB8AC3E}">
        <p14:creationId xmlns:p14="http://schemas.microsoft.com/office/powerpoint/2010/main" val="1218835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RS Announces Employee Benefit Plan Limits for 2020 - Hays Compan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948" y="1129562"/>
            <a:ext cx="9283381" cy="4220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678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13816" y="359978"/>
            <a:ext cx="7361479" cy="566738"/>
          </a:xfrm>
          <a:prstGeom prst="rect">
            <a:avLst/>
          </a:prstGeom>
        </p:spPr>
        <p:txBody>
          <a:bodyP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solidFill>
                  <a:schemeClr val="accent1">
                    <a:lumMod val="50000"/>
                  </a:schemeClr>
                </a:solidFill>
              </a:rPr>
              <a:t>WHAT’S DIFFERENT THIS YEAR?</a:t>
            </a:r>
          </a:p>
        </p:txBody>
      </p:sp>
      <p:pic>
        <p:nvPicPr>
          <p:cNvPr id="6146" name="Picture 2" descr="IRS Announces Employee Benefit Plan Limits for 2020 - Hays Compan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802" y="1300637"/>
            <a:ext cx="9336839" cy="4280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8425804"/>
      </p:ext>
    </p:extLst>
  </p:cSld>
  <p:clrMapOvr>
    <a:masterClrMapping/>
  </p:clrMapOvr>
</p:sld>
</file>

<file path=ppt/theme/theme1.xml><?xml version="1.0" encoding="utf-8"?>
<a:theme xmlns:a="http://schemas.openxmlformats.org/drawingml/2006/main" name="Face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0475341324A374A8111E43221842D97" ma:contentTypeVersion="13" ma:contentTypeDescription="Create a new document." ma:contentTypeScope="" ma:versionID="834d5edfb55d2bb9aeb5054294c2c854">
  <xsd:schema xmlns:xsd="http://www.w3.org/2001/XMLSchema" xmlns:xs="http://www.w3.org/2001/XMLSchema" xmlns:p="http://schemas.microsoft.com/office/2006/metadata/properties" xmlns:ns3="156df40d-19cc-4ba4-9c95-24f544ccaef5" xmlns:ns4="67063d67-5d8a-4100-937e-624bd9fbb5a1" targetNamespace="http://schemas.microsoft.com/office/2006/metadata/properties" ma:root="true" ma:fieldsID="349ad6e07dd20a38e4fc7689ed8a05af" ns3:_="" ns4:_="">
    <xsd:import namespace="156df40d-19cc-4ba4-9c95-24f544ccaef5"/>
    <xsd:import namespace="67063d67-5d8a-4100-937e-624bd9fbb5a1"/>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6df40d-19cc-4ba4-9c95-24f544ccae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7063d67-5d8a-4100-937e-624bd9fbb5a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613772B-1B55-4337-A8E2-89EF3AC6B0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6df40d-19cc-4ba4-9c95-24f544ccaef5"/>
    <ds:schemaRef ds:uri="67063d67-5d8a-4100-937e-624bd9fbb5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264A7DD-9043-4E9B-8029-3265F83A9EE7}">
  <ds:schemaRefs>
    <ds:schemaRef ds:uri="http://schemas.microsoft.com/sharepoint/v3/contenttype/forms"/>
  </ds:schemaRefs>
</ds:datastoreItem>
</file>

<file path=customXml/itemProps3.xml><?xml version="1.0" encoding="utf-8"?>
<ds:datastoreItem xmlns:ds="http://schemas.openxmlformats.org/officeDocument/2006/customXml" ds:itemID="{DBA6683E-E47C-4F41-B7C6-9B49A16ACDFF}">
  <ds:schemaRefs>
    <ds:schemaRef ds:uri="http://schemas.microsoft.com/office/2006/documentManagement/types"/>
    <ds:schemaRef ds:uri="http://schemas.microsoft.com/office/infopath/2007/PartnerControls"/>
    <ds:schemaRef ds:uri="http://purl.org/dc/terms/"/>
    <ds:schemaRef ds:uri="http://purl.org/dc/dcmitype/"/>
    <ds:schemaRef ds:uri="http://purl.org/dc/elements/1.1/"/>
    <ds:schemaRef ds:uri="http://schemas.microsoft.com/office/2006/metadata/properties"/>
    <ds:schemaRef ds:uri="http://schemas.openxmlformats.org/package/2006/metadata/core-properties"/>
    <ds:schemaRef ds:uri="156df40d-19cc-4ba4-9c95-24f544ccaef5"/>
    <ds:schemaRef ds:uri="67063d67-5d8a-4100-937e-624bd9fbb5a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Facet</Template>
  <TotalTime>597</TotalTime>
  <Words>1967</Words>
  <Application>Microsoft Office PowerPoint</Application>
  <PresentationFormat>Widescreen</PresentationFormat>
  <Paragraphs>89</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Trebuchet MS</vt:lpstr>
      <vt:lpstr>Wingdings 3</vt:lpstr>
      <vt:lpstr>Facet</vt:lpstr>
      <vt:lpstr>NASSAU DISTRICT SCHOOLS</vt:lpstr>
      <vt:lpstr>OPEN ENROLLMENT IS HERE!</vt:lpstr>
      <vt:lpstr>PowerPoint Presentation</vt:lpstr>
      <vt:lpstr>PowerPoint Presentation</vt:lpstr>
      <vt:lpstr>PowerPoint Presentation</vt:lpstr>
      <vt:lpstr>PowerPoint Presentation</vt:lpstr>
      <vt:lpstr>Telemedicine</vt:lpstr>
      <vt:lpstr>PowerPoint Presentation</vt:lpstr>
      <vt:lpstr>PowerPoint Presentation</vt:lpstr>
      <vt:lpstr>PowerPoint Presentation</vt:lpstr>
      <vt:lpstr>Employee Enrollment Form – Florida Blue</vt:lpstr>
      <vt:lpstr>Employee Change Application – Florida Blue</vt:lpstr>
      <vt:lpstr>Employee Enrollment Form –Humana</vt:lpstr>
      <vt:lpstr>Employee Change Form –Humana</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Nassau District Schools</dc:title>
  <dc:creator>Harris, Kelly</dc:creator>
  <cp:lastModifiedBy>Lauren Little Jones</cp:lastModifiedBy>
  <cp:revision>44</cp:revision>
  <dcterms:created xsi:type="dcterms:W3CDTF">2020-07-13T18:25:41Z</dcterms:created>
  <dcterms:modified xsi:type="dcterms:W3CDTF">2020-08-04T12:42:12Z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0x010100C0475341324A374A8111E43221842D97</vt:lpwstr>
  </property>
</Properties>
</file>